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363" r:id="rId3"/>
    <p:sldId id="258" r:id="rId4"/>
    <p:sldId id="364" r:id="rId5"/>
    <p:sldId id="373" r:id="rId6"/>
    <p:sldId id="374" r:id="rId7"/>
    <p:sldId id="376" r:id="rId8"/>
    <p:sldId id="377" r:id="rId9"/>
    <p:sldId id="375" r:id="rId10"/>
    <p:sldId id="385" r:id="rId11"/>
    <p:sldId id="379" r:id="rId12"/>
    <p:sldId id="378" r:id="rId13"/>
    <p:sldId id="320" r:id="rId14"/>
    <p:sldId id="386" r:id="rId15"/>
    <p:sldId id="3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E4B"/>
    <a:srgbClr val="61D0EC"/>
    <a:srgbClr val="253E6C"/>
    <a:srgbClr val="267CC4"/>
    <a:srgbClr val="4372C4"/>
    <a:srgbClr val="2B85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8"/>
    <p:restoredTop sz="96327"/>
  </p:normalViewPr>
  <p:slideViewPr>
    <p:cSldViewPr snapToGrid="0" snapToObjects="1">
      <p:cViewPr varScale="1">
        <p:scale>
          <a:sx n="101" d="100"/>
          <a:sy n="101" d="100"/>
        </p:scale>
        <p:origin x="208"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E0617-EA08-9D4C-984C-EB11D8A5237A}" type="datetimeFigureOut">
              <a:rPr lang="en-US" smtClean="0"/>
              <a:t>11/12/23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611D6-208A-B246-A0AF-F4E3C806BE1C}" type="slidenum">
              <a:rPr lang="en-US" smtClean="0"/>
              <a:t>‹#›</a:t>
            </a:fld>
            <a:endParaRPr lang="en-US"/>
          </a:p>
        </p:txBody>
      </p:sp>
    </p:spTree>
    <p:extLst>
      <p:ext uri="{BB962C8B-B14F-4D97-AF65-F5344CB8AC3E}">
        <p14:creationId xmlns:p14="http://schemas.microsoft.com/office/powerpoint/2010/main" val="72590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B8A5A2-13CE-4833-8370-C720004F388D}" type="slidenum">
              <a:rPr lang="en-US" smtClean="0"/>
              <a:pPr>
                <a:defRPr/>
              </a:pPr>
              <a:t>2</a:t>
            </a:fld>
            <a:endParaRPr lang="en-US"/>
          </a:p>
        </p:txBody>
      </p:sp>
    </p:spTree>
    <p:extLst>
      <p:ext uri="{BB962C8B-B14F-4D97-AF65-F5344CB8AC3E}">
        <p14:creationId xmlns:p14="http://schemas.microsoft.com/office/powerpoint/2010/main" val="1884377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BCE1BA78-90A0-6AFF-921A-112942F22282}"/>
              </a:ext>
            </a:extLst>
          </p:cNvPr>
          <p:cNvGrpSpPr/>
          <p:nvPr userDrawn="1"/>
        </p:nvGrpSpPr>
        <p:grpSpPr>
          <a:xfrm>
            <a:off x="-10075" y="6519446"/>
            <a:ext cx="12192000" cy="338554"/>
            <a:chOff x="0" y="6316248"/>
            <a:chExt cx="12192000" cy="338554"/>
          </a:xfrm>
        </p:grpSpPr>
        <p:grpSp>
          <p:nvGrpSpPr>
            <p:cNvPr id="25" name="Group 24">
              <a:extLst>
                <a:ext uri="{FF2B5EF4-FFF2-40B4-BE49-F238E27FC236}">
                  <a16:creationId xmlns:a16="http://schemas.microsoft.com/office/drawing/2014/main" id="{6864DDDF-D009-B3A0-53A4-AC8ACFA3C534}"/>
                </a:ext>
              </a:extLst>
            </p:cNvPr>
            <p:cNvGrpSpPr/>
            <p:nvPr userDrawn="1"/>
          </p:nvGrpSpPr>
          <p:grpSpPr>
            <a:xfrm>
              <a:off x="0" y="6356196"/>
              <a:ext cx="12192000" cy="249071"/>
              <a:chOff x="-89209" y="6388942"/>
              <a:chExt cx="12192000" cy="256040"/>
            </a:xfrm>
          </p:grpSpPr>
          <p:sp>
            <p:nvSpPr>
              <p:cNvPr id="11" name="Rectangle 10">
                <a:extLst>
                  <a:ext uri="{FF2B5EF4-FFF2-40B4-BE49-F238E27FC236}">
                    <a16:creationId xmlns:a16="http://schemas.microsoft.com/office/drawing/2014/main" id="{49235EB0-89FB-EEA6-B8D8-D72AE29815A9}"/>
                  </a:ext>
                </a:extLst>
              </p:cNvPr>
              <p:cNvSpPr/>
              <p:nvPr userDrawn="1"/>
            </p:nvSpPr>
            <p:spPr>
              <a:xfrm>
                <a:off x="-89209" y="6388943"/>
                <a:ext cx="12192000" cy="256031"/>
              </a:xfrm>
              <a:prstGeom prst="rect">
                <a:avLst/>
              </a:prstGeom>
              <a:solidFill>
                <a:srgbClr val="267C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97DF281-260A-6431-2599-8992C8C98249}"/>
                  </a:ext>
                </a:extLst>
              </p:cNvPr>
              <p:cNvSpPr/>
              <p:nvPr userDrawn="1"/>
            </p:nvSpPr>
            <p:spPr>
              <a:xfrm>
                <a:off x="11115713" y="6388949"/>
                <a:ext cx="246888" cy="2560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77D1386-55CB-520C-B66E-B06CB914D9A3}"/>
                  </a:ext>
                </a:extLst>
              </p:cNvPr>
              <p:cNvSpPr/>
              <p:nvPr userDrawn="1"/>
            </p:nvSpPr>
            <p:spPr>
              <a:xfrm>
                <a:off x="11362601" y="6388947"/>
                <a:ext cx="246888" cy="256033"/>
              </a:xfrm>
              <a:prstGeom prst="rect">
                <a:avLst/>
              </a:prstGeom>
              <a:solidFill>
                <a:srgbClr val="EE8E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A232FF-0166-F53A-3D91-E9662A84D489}"/>
                  </a:ext>
                </a:extLst>
              </p:cNvPr>
              <p:cNvSpPr/>
              <p:nvPr userDrawn="1"/>
            </p:nvSpPr>
            <p:spPr>
              <a:xfrm>
                <a:off x="11609489" y="6388948"/>
                <a:ext cx="246888" cy="256032"/>
              </a:xfrm>
              <a:prstGeom prst="rect">
                <a:avLst/>
              </a:prstGeom>
              <a:solidFill>
                <a:srgbClr val="61D0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47DEECA-8F34-CA3E-2507-EDE533CF649C}"/>
                  </a:ext>
                </a:extLst>
              </p:cNvPr>
              <p:cNvSpPr/>
              <p:nvPr userDrawn="1"/>
            </p:nvSpPr>
            <p:spPr>
              <a:xfrm>
                <a:off x="10868825" y="6388942"/>
                <a:ext cx="246888" cy="256032"/>
              </a:xfrm>
              <a:prstGeom prst="rect">
                <a:avLst/>
              </a:prstGeom>
              <a:solidFill>
                <a:srgbClr val="25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70C1BE54-53B4-E1CD-87C5-71A29E854572}"/>
                </a:ext>
              </a:extLst>
            </p:cNvPr>
            <p:cNvSpPr txBox="1"/>
            <p:nvPr userDrawn="1"/>
          </p:nvSpPr>
          <p:spPr>
            <a:xfrm>
              <a:off x="5080946" y="6316248"/>
              <a:ext cx="2290006" cy="338554"/>
            </a:xfrm>
            <a:prstGeom prst="rect">
              <a:avLst/>
            </a:prstGeom>
            <a:noFill/>
          </p:spPr>
          <p:txBody>
            <a:bodyPr wrap="square" rtlCol="0">
              <a:spAutoFit/>
            </a:bodyPr>
            <a:lstStyle/>
            <a:p>
              <a:r>
                <a:rPr lang="en-US" sz="1600" b="0" i="1" dirty="0">
                  <a:solidFill>
                    <a:schemeClr val="bg1"/>
                  </a:solidFill>
                  <a:latin typeface="Arial Narrow" panose="020B0604020202020204" pitchFamily="34" charset="0"/>
                  <a:cs typeface="Arial Narrow" panose="020B0604020202020204" pitchFamily="34" charset="0"/>
                </a:rPr>
                <a:t>Lifetime Sport Development</a:t>
              </a:r>
            </a:p>
          </p:txBody>
        </p:sp>
      </p:grpSp>
    </p:spTree>
    <p:extLst>
      <p:ext uri="{BB962C8B-B14F-4D97-AF65-F5344CB8AC3E}">
        <p14:creationId xmlns:p14="http://schemas.microsoft.com/office/powerpoint/2010/main" val="4197960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E69E-DF8C-5B46-A573-998931BCBD5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21D8E6-3432-5A4C-A4DD-8D098C068FE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3768A0-1EDD-0E45-9AD1-ED19BA542902}"/>
              </a:ext>
            </a:extLst>
          </p:cNvPr>
          <p:cNvSpPr>
            <a:spLocks noGrp="1"/>
          </p:cNvSpPr>
          <p:nvPr>
            <p:ph type="dt" sz="half" idx="10"/>
          </p:nvPr>
        </p:nvSpPr>
        <p:spPr>
          <a:xfrm>
            <a:off x="838200" y="6356350"/>
            <a:ext cx="2743200" cy="365125"/>
          </a:xfrm>
          <a:prstGeom prst="rect">
            <a:avLst/>
          </a:prstGeom>
        </p:spPr>
        <p:txBody>
          <a:bodyPr/>
          <a:lstStyle/>
          <a:p>
            <a:fld id="{A5D4608B-0FB8-594B-A5C8-A4024A0928CF}" type="datetimeFigureOut">
              <a:rPr lang="en-US" smtClean="0"/>
              <a:t>11/12/23</a:t>
            </a:fld>
            <a:endParaRPr lang="en-US"/>
          </a:p>
        </p:txBody>
      </p:sp>
      <p:sp>
        <p:nvSpPr>
          <p:cNvPr id="5" name="Footer Placeholder 4">
            <a:extLst>
              <a:ext uri="{FF2B5EF4-FFF2-40B4-BE49-F238E27FC236}">
                <a16:creationId xmlns:a16="http://schemas.microsoft.com/office/drawing/2014/main" id="{475E1E43-6060-6140-852F-6BAEC2DBB5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1998B71-57D1-EB48-B6A8-14819F5B725A}"/>
              </a:ext>
            </a:extLst>
          </p:cNvPr>
          <p:cNvSpPr>
            <a:spLocks noGrp="1"/>
          </p:cNvSpPr>
          <p:nvPr>
            <p:ph type="sldNum" sz="quarter" idx="12"/>
          </p:nvPr>
        </p:nvSpPr>
        <p:spPr>
          <a:xfrm>
            <a:off x="8610600" y="6356350"/>
            <a:ext cx="2743200" cy="365125"/>
          </a:xfrm>
          <a:prstGeom prst="rect">
            <a:avLst/>
          </a:prstGeom>
        </p:spPr>
        <p:txBody>
          <a:bodyPr/>
          <a:lstStyle/>
          <a:p>
            <a:fld id="{9521971B-1A57-524E-A67E-1F7514C297F8}" type="slidenum">
              <a:rPr lang="en-US" smtClean="0"/>
              <a:t>‹#›</a:t>
            </a:fld>
            <a:endParaRPr lang="en-US"/>
          </a:p>
        </p:txBody>
      </p:sp>
    </p:spTree>
    <p:extLst>
      <p:ext uri="{BB962C8B-B14F-4D97-AF65-F5344CB8AC3E}">
        <p14:creationId xmlns:p14="http://schemas.microsoft.com/office/powerpoint/2010/main" val="2424857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B97509-E8CD-2044-9CCB-ABDA994ED1B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7D50EF-48E2-9945-B795-EBE9DE153D8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66D203-FDB3-7A4F-A8C5-0CB33FF9DC87}"/>
              </a:ext>
            </a:extLst>
          </p:cNvPr>
          <p:cNvSpPr>
            <a:spLocks noGrp="1"/>
          </p:cNvSpPr>
          <p:nvPr>
            <p:ph type="dt" sz="half" idx="10"/>
          </p:nvPr>
        </p:nvSpPr>
        <p:spPr>
          <a:xfrm>
            <a:off x="838200" y="6356350"/>
            <a:ext cx="2743200" cy="365125"/>
          </a:xfrm>
          <a:prstGeom prst="rect">
            <a:avLst/>
          </a:prstGeom>
        </p:spPr>
        <p:txBody>
          <a:bodyPr/>
          <a:lstStyle/>
          <a:p>
            <a:fld id="{A5D4608B-0FB8-594B-A5C8-A4024A0928CF}" type="datetimeFigureOut">
              <a:rPr lang="en-US" smtClean="0"/>
              <a:t>11/12/23</a:t>
            </a:fld>
            <a:endParaRPr lang="en-US"/>
          </a:p>
        </p:txBody>
      </p:sp>
      <p:sp>
        <p:nvSpPr>
          <p:cNvPr id="5" name="Footer Placeholder 4">
            <a:extLst>
              <a:ext uri="{FF2B5EF4-FFF2-40B4-BE49-F238E27FC236}">
                <a16:creationId xmlns:a16="http://schemas.microsoft.com/office/drawing/2014/main" id="{F556D38A-49B3-9E4A-BB13-CB8B59B54F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6E30604-4FBF-494A-A764-CB5802A67405}"/>
              </a:ext>
            </a:extLst>
          </p:cNvPr>
          <p:cNvSpPr>
            <a:spLocks noGrp="1"/>
          </p:cNvSpPr>
          <p:nvPr>
            <p:ph type="sldNum" sz="quarter" idx="12"/>
          </p:nvPr>
        </p:nvSpPr>
        <p:spPr>
          <a:xfrm>
            <a:off x="8610600" y="6356350"/>
            <a:ext cx="2743200" cy="365125"/>
          </a:xfrm>
          <a:prstGeom prst="rect">
            <a:avLst/>
          </a:prstGeom>
        </p:spPr>
        <p:txBody>
          <a:bodyPr/>
          <a:lstStyle/>
          <a:p>
            <a:fld id="{9521971B-1A57-524E-A67E-1F7514C297F8}" type="slidenum">
              <a:rPr lang="en-US" smtClean="0"/>
              <a:t>‹#›</a:t>
            </a:fld>
            <a:endParaRPr lang="en-US"/>
          </a:p>
        </p:txBody>
      </p:sp>
    </p:spTree>
    <p:extLst>
      <p:ext uri="{BB962C8B-B14F-4D97-AF65-F5344CB8AC3E}">
        <p14:creationId xmlns:p14="http://schemas.microsoft.com/office/powerpoint/2010/main" val="956105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252FDF-0600-F84B-8CA2-B73FAEBEE27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34FA6-2B49-7E43-BEC0-930CC3BE7FCD}"/>
              </a:ext>
            </a:extLst>
          </p:cNvPr>
          <p:cNvSpPr>
            <a:spLocks noGrp="1"/>
          </p:cNvSpPr>
          <p:nvPr>
            <p:ph type="dt" sz="half" idx="10"/>
          </p:nvPr>
        </p:nvSpPr>
        <p:spPr>
          <a:xfrm>
            <a:off x="838200" y="6356350"/>
            <a:ext cx="2743200" cy="365125"/>
          </a:xfrm>
          <a:prstGeom prst="rect">
            <a:avLst/>
          </a:prstGeom>
        </p:spPr>
        <p:txBody>
          <a:bodyPr/>
          <a:lstStyle/>
          <a:p>
            <a:fld id="{A5D4608B-0FB8-594B-A5C8-A4024A0928CF}" type="datetimeFigureOut">
              <a:rPr lang="en-US" smtClean="0"/>
              <a:t>11/12/23</a:t>
            </a:fld>
            <a:endParaRPr lang="en-US"/>
          </a:p>
        </p:txBody>
      </p:sp>
      <p:sp>
        <p:nvSpPr>
          <p:cNvPr id="5" name="Footer Placeholder 4">
            <a:extLst>
              <a:ext uri="{FF2B5EF4-FFF2-40B4-BE49-F238E27FC236}">
                <a16:creationId xmlns:a16="http://schemas.microsoft.com/office/drawing/2014/main" id="{5F33E4B0-8B60-B041-B4FF-BB58A0F135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769E6C-D465-4B44-8935-728ECF3EF932}"/>
              </a:ext>
            </a:extLst>
          </p:cNvPr>
          <p:cNvSpPr>
            <a:spLocks noGrp="1"/>
          </p:cNvSpPr>
          <p:nvPr>
            <p:ph type="sldNum" sz="quarter" idx="12"/>
          </p:nvPr>
        </p:nvSpPr>
        <p:spPr>
          <a:xfrm>
            <a:off x="8610600" y="6356350"/>
            <a:ext cx="2743200" cy="365125"/>
          </a:xfrm>
          <a:prstGeom prst="rect">
            <a:avLst/>
          </a:prstGeom>
        </p:spPr>
        <p:txBody>
          <a:bodyPr/>
          <a:lstStyle/>
          <a:p>
            <a:fld id="{9521971B-1A57-524E-A67E-1F7514C297F8}" type="slidenum">
              <a:rPr lang="en-US" smtClean="0"/>
              <a:t>‹#›</a:t>
            </a:fld>
            <a:endParaRPr lang="en-US"/>
          </a:p>
        </p:txBody>
      </p:sp>
    </p:spTree>
    <p:extLst>
      <p:ext uri="{BB962C8B-B14F-4D97-AF65-F5344CB8AC3E}">
        <p14:creationId xmlns:p14="http://schemas.microsoft.com/office/powerpoint/2010/main" val="86354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123A9-0467-674B-877F-3C1C51CE435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EE872F-BDEC-5C4E-B4B2-2088A2E6ED9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DF53B8-321F-1543-9B9E-17D682A73141}"/>
              </a:ext>
            </a:extLst>
          </p:cNvPr>
          <p:cNvSpPr>
            <a:spLocks noGrp="1"/>
          </p:cNvSpPr>
          <p:nvPr>
            <p:ph type="dt" sz="half" idx="10"/>
          </p:nvPr>
        </p:nvSpPr>
        <p:spPr>
          <a:xfrm>
            <a:off x="838200" y="6356350"/>
            <a:ext cx="2743200" cy="365125"/>
          </a:xfrm>
          <a:prstGeom prst="rect">
            <a:avLst/>
          </a:prstGeom>
        </p:spPr>
        <p:txBody>
          <a:bodyPr/>
          <a:lstStyle/>
          <a:p>
            <a:fld id="{A5D4608B-0FB8-594B-A5C8-A4024A0928CF}" type="datetimeFigureOut">
              <a:rPr lang="en-US" smtClean="0"/>
              <a:t>11/12/23</a:t>
            </a:fld>
            <a:endParaRPr lang="en-US"/>
          </a:p>
        </p:txBody>
      </p:sp>
      <p:sp>
        <p:nvSpPr>
          <p:cNvPr id="5" name="Footer Placeholder 4">
            <a:extLst>
              <a:ext uri="{FF2B5EF4-FFF2-40B4-BE49-F238E27FC236}">
                <a16:creationId xmlns:a16="http://schemas.microsoft.com/office/drawing/2014/main" id="{B38DEE53-FDC1-2243-9BE0-11507F3988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D225A8-7EAE-4E4A-AC2D-B0BA315F2EB4}"/>
              </a:ext>
            </a:extLst>
          </p:cNvPr>
          <p:cNvSpPr>
            <a:spLocks noGrp="1"/>
          </p:cNvSpPr>
          <p:nvPr>
            <p:ph type="sldNum" sz="quarter" idx="12"/>
          </p:nvPr>
        </p:nvSpPr>
        <p:spPr>
          <a:xfrm>
            <a:off x="8610600" y="6356350"/>
            <a:ext cx="2743200" cy="365125"/>
          </a:xfrm>
          <a:prstGeom prst="rect">
            <a:avLst/>
          </a:prstGeom>
        </p:spPr>
        <p:txBody>
          <a:bodyPr/>
          <a:lstStyle/>
          <a:p>
            <a:fld id="{9521971B-1A57-524E-A67E-1F7514C297F8}" type="slidenum">
              <a:rPr lang="en-US" smtClean="0"/>
              <a:t>‹#›</a:t>
            </a:fld>
            <a:endParaRPr lang="en-US"/>
          </a:p>
        </p:txBody>
      </p:sp>
    </p:spTree>
    <p:extLst>
      <p:ext uri="{BB962C8B-B14F-4D97-AF65-F5344CB8AC3E}">
        <p14:creationId xmlns:p14="http://schemas.microsoft.com/office/powerpoint/2010/main" val="347138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BAD359-6AE4-9240-92D9-CA7009F7D897}"/>
              </a:ext>
            </a:extLst>
          </p:cNvPr>
          <p:cNvSpPr>
            <a:spLocks noGrp="1"/>
          </p:cNvSpPr>
          <p:nvPr>
            <p:ph sz="half" idx="1"/>
          </p:nvPr>
        </p:nvSpPr>
        <p:spPr>
          <a:xfrm>
            <a:off x="838200" y="1280160"/>
            <a:ext cx="10515600" cy="48158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932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836B9-E132-A546-9CFF-3BC2E5BC4FB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ACAC847-D8E0-BC48-B07C-3F84337B8D9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95918B-0142-B549-85CF-81B9A392C75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000E75-57B8-2540-B1CF-102D79C00D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1E5F0F-4898-B344-ABFD-8AC484442AA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ECBC94-DFC0-DB47-A763-A5C92401CA22}"/>
              </a:ext>
            </a:extLst>
          </p:cNvPr>
          <p:cNvSpPr>
            <a:spLocks noGrp="1"/>
          </p:cNvSpPr>
          <p:nvPr>
            <p:ph type="dt" sz="half" idx="10"/>
          </p:nvPr>
        </p:nvSpPr>
        <p:spPr>
          <a:xfrm>
            <a:off x="838200" y="6356350"/>
            <a:ext cx="2743200" cy="365125"/>
          </a:xfrm>
          <a:prstGeom prst="rect">
            <a:avLst/>
          </a:prstGeom>
        </p:spPr>
        <p:txBody>
          <a:bodyPr/>
          <a:lstStyle/>
          <a:p>
            <a:fld id="{A5D4608B-0FB8-594B-A5C8-A4024A0928CF}" type="datetimeFigureOut">
              <a:rPr lang="en-US" smtClean="0"/>
              <a:t>11/12/23</a:t>
            </a:fld>
            <a:endParaRPr lang="en-US"/>
          </a:p>
        </p:txBody>
      </p:sp>
      <p:sp>
        <p:nvSpPr>
          <p:cNvPr id="8" name="Footer Placeholder 7">
            <a:extLst>
              <a:ext uri="{FF2B5EF4-FFF2-40B4-BE49-F238E27FC236}">
                <a16:creationId xmlns:a16="http://schemas.microsoft.com/office/drawing/2014/main" id="{6FBD64D1-768A-BE47-80B1-27F3BFA484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184588E-1C8D-264C-9ED1-2E51C7737E88}"/>
              </a:ext>
            </a:extLst>
          </p:cNvPr>
          <p:cNvSpPr>
            <a:spLocks noGrp="1"/>
          </p:cNvSpPr>
          <p:nvPr>
            <p:ph type="sldNum" sz="quarter" idx="12"/>
          </p:nvPr>
        </p:nvSpPr>
        <p:spPr>
          <a:xfrm>
            <a:off x="8610600" y="6356350"/>
            <a:ext cx="2743200" cy="365125"/>
          </a:xfrm>
          <a:prstGeom prst="rect">
            <a:avLst/>
          </a:prstGeom>
        </p:spPr>
        <p:txBody>
          <a:bodyPr/>
          <a:lstStyle/>
          <a:p>
            <a:fld id="{9521971B-1A57-524E-A67E-1F7514C297F8}" type="slidenum">
              <a:rPr lang="en-US" smtClean="0"/>
              <a:t>‹#›</a:t>
            </a:fld>
            <a:endParaRPr lang="en-US"/>
          </a:p>
        </p:txBody>
      </p:sp>
    </p:spTree>
    <p:extLst>
      <p:ext uri="{BB962C8B-B14F-4D97-AF65-F5344CB8AC3E}">
        <p14:creationId xmlns:p14="http://schemas.microsoft.com/office/powerpoint/2010/main" val="2636635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5987-2248-4D4F-B4F1-E111A93F4FE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6D3ACCF-48A7-654D-BB02-DEB8496A4436}"/>
              </a:ext>
            </a:extLst>
          </p:cNvPr>
          <p:cNvSpPr>
            <a:spLocks noGrp="1"/>
          </p:cNvSpPr>
          <p:nvPr>
            <p:ph type="dt" sz="half" idx="10"/>
          </p:nvPr>
        </p:nvSpPr>
        <p:spPr>
          <a:xfrm>
            <a:off x="838200" y="6356350"/>
            <a:ext cx="2743200" cy="365125"/>
          </a:xfrm>
          <a:prstGeom prst="rect">
            <a:avLst/>
          </a:prstGeom>
        </p:spPr>
        <p:txBody>
          <a:bodyPr/>
          <a:lstStyle/>
          <a:p>
            <a:fld id="{A5D4608B-0FB8-594B-A5C8-A4024A0928CF}" type="datetimeFigureOut">
              <a:rPr lang="en-US" smtClean="0"/>
              <a:t>11/12/23</a:t>
            </a:fld>
            <a:endParaRPr lang="en-US"/>
          </a:p>
        </p:txBody>
      </p:sp>
      <p:sp>
        <p:nvSpPr>
          <p:cNvPr id="4" name="Footer Placeholder 3">
            <a:extLst>
              <a:ext uri="{FF2B5EF4-FFF2-40B4-BE49-F238E27FC236}">
                <a16:creationId xmlns:a16="http://schemas.microsoft.com/office/drawing/2014/main" id="{FD76EFDD-DD96-D046-9B8E-14AD0BEE29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5AA29D5-3A61-3241-9F20-1CCACB5EDA64}"/>
              </a:ext>
            </a:extLst>
          </p:cNvPr>
          <p:cNvSpPr>
            <a:spLocks noGrp="1"/>
          </p:cNvSpPr>
          <p:nvPr>
            <p:ph type="sldNum" sz="quarter" idx="12"/>
          </p:nvPr>
        </p:nvSpPr>
        <p:spPr>
          <a:xfrm>
            <a:off x="8610600" y="6356350"/>
            <a:ext cx="2743200" cy="365125"/>
          </a:xfrm>
          <a:prstGeom prst="rect">
            <a:avLst/>
          </a:prstGeom>
        </p:spPr>
        <p:txBody>
          <a:bodyPr/>
          <a:lstStyle/>
          <a:p>
            <a:fld id="{9521971B-1A57-524E-A67E-1F7514C297F8}" type="slidenum">
              <a:rPr lang="en-US" smtClean="0"/>
              <a:t>‹#›</a:t>
            </a:fld>
            <a:endParaRPr lang="en-US"/>
          </a:p>
        </p:txBody>
      </p:sp>
    </p:spTree>
    <p:extLst>
      <p:ext uri="{BB962C8B-B14F-4D97-AF65-F5344CB8AC3E}">
        <p14:creationId xmlns:p14="http://schemas.microsoft.com/office/powerpoint/2010/main" val="35176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824268-CA24-8347-8F25-D43862C7CD65}"/>
              </a:ext>
            </a:extLst>
          </p:cNvPr>
          <p:cNvSpPr>
            <a:spLocks noGrp="1"/>
          </p:cNvSpPr>
          <p:nvPr>
            <p:ph type="dt" sz="half" idx="10"/>
          </p:nvPr>
        </p:nvSpPr>
        <p:spPr>
          <a:xfrm>
            <a:off x="838200" y="6356350"/>
            <a:ext cx="2743200" cy="365125"/>
          </a:xfrm>
          <a:prstGeom prst="rect">
            <a:avLst/>
          </a:prstGeom>
        </p:spPr>
        <p:txBody>
          <a:bodyPr/>
          <a:lstStyle/>
          <a:p>
            <a:fld id="{A5D4608B-0FB8-594B-A5C8-A4024A0928CF}" type="datetimeFigureOut">
              <a:rPr lang="en-US" smtClean="0"/>
              <a:t>11/12/23</a:t>
            </a:fld>
            <a:endParaRPr lang="en-US"/>
          </a:p>
        </p:txBody>
      </p:sp>
      <p:sp>
        <p:nvSpPr>
          <p:cNvPr id="3" name="Footer Placeholder 2">
            <a:extLst>
              <a:ext uri="{FF2B5EF4-FFF2-40B4-BE49-F238E27FC236}">
                <a16:creationId xmlns:a16="http://schemas.microsoft.com/office/drawing/2014/main" id="{C72505FD-1303-7D43-B23D-13427AAEA2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75B45C-C899-B945-8045-38BE6E0F9BEC}"/>
              </a:ext>
            </a:extLst>
          </p:cNvPr>
          <p:cNvSpPr>
            <a:spLocks noGrp="1"/>
          </p:cNvSpPr>
          <p:nvPr>
            <p:ph type="sldNum" sz="quarter" idx="12"/>
          </p:nvPr>
        </p:nvSpPr>
        <p:spPr>
          <a:xfrm>
            <a:off x="8610600" y="6356350"/>
            <a:ext cx="2743200" cy="365125"/>
          </a:xfrm>
          <a:prstGeom prst="rect">
            <a:avLst/>
          </a:prstGeom>
        </p:spPr>
        <p:txBody>
          <a:bodyPr/>
          <a:lstStyle/>
          <a:p>
            <a:fld id="{9521971B-1A57-524E-A67E-1F7514C297F8}" type="slidenum">
              <a:rPr lang="en-US" smtClean="0"/>
              <a:t>‹#›</a:t>
            </a:fld>
            <a:endParaRPr lang="en-US"/>
          </a:p>
        </p:txBody>
      </p:sp>
    </p:spTree>
    <p:extLst>
      <p:ext uri="{BB962C8B-B14F-4D97-AF65-F5344CB8AC3E}">
        <p14:creationId xmlns:p14="http://schemas.microsoft.com/office/powerpoint/2010/main" val="4082145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7E8C-DD29-F441-BD63-3BEEEC04D7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55CC39-1E2A-0241-8D31-14D22C8BFBC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678CC5-DFE3-A04C-B554-8BF2E6FBC37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5E2C02-629F-CB4D-B55C-DD3E6BD5AC31}"/>
              </a:ext>
            </a:extLst>
          </p:cNvPr>
          <p:cNvSpPr>
            <a:spLocks noGrp="1"/>
          </p:cNvSpPr>
          <p:nvPr>
            <p:ph type="dt" sz="half" idx="10"/>
          </p:nvPr>
        </p:nvSpPr>
        <p:spPr>
          <a:xfrm>
            <a:off x="838200" y="6356350"/>
            <a:ext cx="2743200" cy="365125"/>
          </a:xfrm>
          <a:prstGeom prst="rect">
            <a:avLst/>
          </a:prstGeom>
        </p:spPr>
        <p:txBody>
          <a:bodyPr/>
          <a:lstStyle/>
          <a:p>
            <a:fld id="{A5D4608B-0FB8-594B-A5C8-A4024A0928CF}" type="datetimeFigureOut">
              <a:rPr lang="en-US" smtClean="0"/>
              <a:t>11/12/23</a:t>
            </a:fld>
            <a:endParaRPr lang="en-US"/>
          </a:p>
        </p:txBody>
      </p:sp>
      <p:sp>
        <p:nvSpPr>
          <p:cNvPr id="6" name="Footer Placeholder 5">
            <a:extLst>
              <a:ext uri="{FF2B5EF4-FFF2-40B4-BE49-F238E27FC236}">
                <a16:creationId xmlns:a16="http://schemas.microsoft.com/office/drawing/2014/main" id="{B8A714C3-AF13-8B44-846E-758058CC6F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23B1556-152F-8B49-9B8B-CD72B0BCCD8F}"/>
              </a:ext>
            </a:extLst>
          </p:cNvPr>
          <p:cNvSpPr>
            <a:spLocks noGrp="1"/>
          </p:cNvSpPr>
          <p:nvPr>
            <p:ph type="sldNum" sz="quarter" idx="12"/>
          </p:nvPr>
        </p:nvSpPr>
        <p:spPr>
          <a:xfrm>
            <a:off x="8610600" y="6356350"/>
            <a:ext cx="2743200" cy="365125"/>
          </a:xfrm>
          <a:prstGeom prst="rect">
            <a:avLst/>
          </a:prstGeom>
        </p:spPr>
        <p:txBody>
          <a:bodyPr/>
          <a:lstStyle/>
          <a:p>
            <a:fld id="{9521971B-1A57-524E-A67E-1F7514C297F8}" type="slidenum">
              <a:rPr lang="en-US" smtClean="0"/>
              <a:t>‹#›</a:t>
            </a:fld>
            <a:endParaRPr lang="en-US"/>
          </a:p>
        </p:txBody>
      </p:sp>
    </p:spTree>
    <p:extLst>
      <p:ext uri="{BB962C8B-B14F-4D97-AF65-F5344CB8AC3E}">
        <p14:creationId xmlns:p14="http://schemas.microsoft.com/office/powerpoint/2010/main" val="1836419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BC533-31D6-394B-B272-611B56185C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42ADF7-9FFE-564B-9D8F-5F6655ACBC7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6D32837-5176-8040-9381-3D8B40CD97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483D37-969E-F745-AAE1-4A38E838505C}"/>
              </a:ext>
            </a:extLst>
          </p:cNvPr>
          <p:cNvSpPr>
            <a:spLocks noGrp="1"/>
          </p:cNvSpPr>
          <p:nvPr>
            <p:ph type="dt" sz="half" idx="10"/>
          </p:nvPr>
        </p:nvSpPr>
        <p:spPr>
          <a:xfrm>
            <a:off x="838200" y="6356350"/>
            <a:ext cx="2743200" cy="365125"/>
          </a:xfrm>
          <a:prstGeom prst="rect">
            <a:avLst/>
          </a:prstGeom>
        </p:spPr>
        <p:txBody>
          <a:bodyPr/>
          <a:lstStyle/>
          <a:p>
            <a:fld id="{A5D4608B-0FB8-594B-A5C8-A4024A0928CF}" type="datetimeFigureOut">
              <a:rPr lang="en-US" smtClean="0"/>
              <a:t>11/12/23</a:t>
            </a:fld>
            <a:endParaRPr lang="en-US"/>
          </a:p>
        </p:txBody>
      </p:sp>
      <p:sp>
        <p:nvSpPr>
          <p:cNvPr id="6" name="Footer Placeholder 5">
            <a:extLst>
              <a:ext uri="{FF2B5EF4-FFF2-40B4-BE49-F238E27FC236}">
                <a16:creationId xmlns:a16="http://schemas.microsoft.com/office/drawing/2014/main" id="{F533E904-0244-6245-9A42-96C2521997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2F60CF5-1222-EB41-B578-C9B27B11CC80}"/>
              </a:ext>
            </a:extLst>
          </p:cNvPr>
          <p:cNvSpPr>
            <a:spLocks noGrp="1"/>
          </p:cNvSpPr>
          <p:nvPr>
            <p:ph type="sldNum" sz="quarter" idx="12"/>
          </p:nvPr>
        </p:nvSpPr>
        <p:spPr>
          <a:xfrm>
            <a:off x="8610600" y="6356350"/>
            <a:ext cx="2743200" cy="365125"/>
          </a:xfrm>
          <a:prstGeom prst="rect">
            <a:avLst/>
          </a:prstGeom>
        </p:spPr>
        <p:txBody>
          <a:bodyPr/>
          <a:lstStyle/>
          <a:p>
            <a:fld id="{9521971B-1A57-524E-A67E-1F7514C297F8}" type="slidenum">
              <a:rPr lang="en-US" smtClean="0"/>
              <a:t>‹#›</a:t>
            </a:fld>
            <a:endParaRPr lang="en-US"/>
          </a:p>
        </p:txBody>
      </p:sp>
    </p:spTree>
    <p:extLst>
      <p:ext uri="{BB962C8B-B14F-4D97-AF65-F5344CB8AC3E}">
        <p14:creationId xmlns:p14="http://schemas.microsoft.com/office/powerpoint/2010/main" val="1750022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A7286742-4688-634B-AF1D-2A97E6B7C087}"/>
              </a:ext>
            </a:extLst>
          </p:cNvPr>
          <p:cNvPicPr>
            <a:picLocks noChangeAspect="1"/>
          </p:cNvPicPr>
          <p:nvPr userDrawn="1"/>
        </p:nvPicPr>
        <p:blipFill>
          <a:blip r:embed="rId13"/>
          <a:stretch>
            <a:fillRect/>
          </a:stretch>
        </p:blipFill>
        <p:spPr>
          <a:xfrm>
            <a:off x="4972800" y="0"/>
            <a:ext cx="2246399" cy="913824"/>
          </a:xfrm>
          <a:prstGeom prst="rect">
            <a:avLst/>
          </a:prstGeom>
        </p:spPr>
      </p:pic>
      <p:grpSp>
        <p:nvGrpSpPr>
          <p:cNvPr id="2" name="Group 1">
            <a:extLst>
              <a:ext uri="{FF2B5EF4-FFF2-40B4-BE49-F238E27FC236}">
                <a16:creationId xmlns:a16="http://schemas.microsoft.com/office/drawing/2014/main" id="{D5BE8977-7ACE-DEFB-4890-11D284A38A93}"/>
              </a:ext>
            </a:extLst>
          </p:cNvPr>
          <p:cNvGrpSpPr/>
          <p:nvPr userDrawn="1"/>
        </p:nvGrpSpPr>
        <p:grpSpPr>
          <a:xfrm>
            <a:off x="-10075" y="6519446"/>
            <a:ext cx="12192000" cy="338554"/>
            <a:chOff x="0" y="6316248"/>
            <a:chExt cx="12192000" cy="338554"/>
          </a:xfrm>
        </p:grpSpPr>
        <p:grpSp>
          <p:nvGrpSpPr>
            <p:cNvPr id="4" name="Group 3">
              <a:extLst>
                <a:ext uri="{FF2B5EF4-FFF2-40B4-BE49-F238E27FC236}">
                  <a16:creationId xmlns:a16="http://schemas.microsoft.com/office/drawing/2014/main" id="{39E496AE-0F1C-DF15-3D52-A575FD2D65D1}"/>
                </a:ext>
              </a:extLst>
            </p:cNvPr>
            <p:cNvGrpSpPr/>
            <p:nvPr userDrawn="1"/>
          </p:nvGrpSpPr>
          <p:grpSpPr>
            <a:xfrm>
              <a:off x="0" y="6356196"/>
              <a:ext cx="12192000" cy="249071"/>
              <a:chOff x="-89209" y="6388942"/>
              <a:chExt cx="12192000" cy="256040"/>
            </a:xfrm>
          </p:grpSpPr>
          <p:sp>
            <p:nvSpPr>
              <p:cNvPr id="6" name="Rectangle 5">
                <a:extLst>
                  <a:ext uri="{FF2B5EF4-FFF2-40B4-BE49-F238E27FC236}">
                    <a16:creationId xmlns:a16="http://schemas.microsoft.com/office/drawing/2014/main" id="{8FA9F50E-CC16-EB8C-BC4C-9AA94C31B22D}"/>
                  </a:ext>
                </a:extLst>
              </p:cNvPr>
              <p:cNvSpPr/>
              <p:nvPr userDrawn="1"/>
            </p:nvSpPr>
            <p:spPr>
              <a:xfrm>
                <a:off x="-89209" y="6388943"/>
                <a:ext cx="12192000" cy="256031"/>
              </a:xfrm>
              <a:prstGeom prst="rect">
                <a:avLst/>
              </a:prstGeom>
              <a:solidFill>
                <a:srgbClr val="267C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6E8EA2F-0F43-11BD-AA05-EE23AD118002}"/>
                  </a:ext>
                </a:extLst>
              </p:cNvPr>
              <p:cNvSpPr/>
              <p:nvPr userDrawn="1"/>
            </p:nvSpPr>
            <p:spPr>
              <a:xfrm>
                <a:off x="11115713" y="6388949"/>
                <a:ext cx="246888" cy="2560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12B684-E135-4D41-59FF-6214B787EBE5}"/>
                  </a:ext>
                </a:extLst>
              </p:cNvPr>
              <p:cNvSpPr/>
              <p:nvPr userDrawn="1"/>
            </p:nvSpPr>
            <p:spPr>
              <a:xfrm>
                <a:off x="11362601" y="6388947"/>
                <a:ext cx="246888" cy="256033"/>
              </a:xfrm>
              <a:prstGeom prst="rect">
                <a:avLst/>
              </a:prstGeom>
              <a:solidFill>
                <a:srgbClr val="EE8E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B600E6-403A-EA39-FC33-695A2784659F}"/>
                  </a:ext>
                </a:extLst>
              </p:cNvPr>
              <p:cNvSpPr/>
              <p:nvPr userDrawn="1"/>
            </p:nvSpPr>
            <p:spPr>
              <a:xfrm>
                <a:off x="11609489" y="6388948"/>
                <a:ext cx="246888" cy="256032"/>
              </a:xfrm>
              <a:prstGeom prst="rect">
                <a:avLst/>
              </a:prstGeom>
              <a:solidFill>
                <a:srgbClr val="61D0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FD125B-A0D1-EE25-CCCF-351E8BED2BF8}"/>
                  </a:ext>
                </a:extLst>
              </p:cNvPr>
              <p:cNvSpPr/>
              <p:nvPr userDrawn="1"/>
            </p:nvSpPr>
            <p:spPr>
              <a:xfrm>
                <a:off x="10868825" y="6388942"/>
                <a:ext cx="246888" cy="256032"/>
              </a:xfrm>
              <a:prstGeom prst="rect">
                <a:avLst/>
              </a:prstGeom>
              <a:solidFill>
                <a:srgbClr val="25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3877998C-60C2-EA28-E284-036D797CE5C0}"/>
                </a:ext>
              </a:extLst>
            </p:cNvPr>
            <p:cNvSpPr txBox="1"/>
            <p:nvPr userDrawn="1"/>
          </p:nvSpPr>
          <p:spPr>
            <a:xfrm>
              <a:off x="5080946" y="6316248"/>
              <a:ext cx="2290006" cy="338554"/>
            </a:xfrm>
            <a:prstGeom prst="rect">
              <a:avLst/>
            </a:prstGeom>
            <a:noFill/>
          </p:spPr>
          <p:txBody>
            <a:bodyPr wrap="square" rtlCol="0">
              <a:spAutoFit/>
            </a:bodyPr>
            <a:lstStyle/>
            <a:p>
              <a:r>
                <a:rPr lang="en-US" sz="1600" b="0" i="1" dirty="0">
                  <a:solidFill>
                    <a:schemeClr val="bg1"/>
                  </a:solidFill>
                  <a:latin typeface="Arial Narrow" panose="020B0604020202020204" pitchFamily="34" charset="0"/>
                  <a:cs typeface="Arial Narrow" panose="020B0604020202020204" pitchFamily="34" charset="0"/>
                </a:rPr>
                <a:t>Lifetime Sport Development</a:t>
              </a:r>
            </a:p>
          </p:txBody>
        </p:sp>
      </p:grpSp>
    </p:spTree>
    <p:extLst>
      <p:ext uri="{BB962C8B-B14F-4D97-AF65-F5344CB8AC3E}">
        <p14:creationId xmlns:p14="http://schemas.microsoft.com/office/powerpoint/2010/main" val="422344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facebook.com/RochesterActiveSportsClub"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var/folders/b7/lb7dzlf57z10y2mmkkl8rk180000gn/T/com.microsoft.Word/WebArchiveCopyPasteTempFiles/c700x420.jpg" TargetMode="External"/><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rasc-mn.us14.list-manage.com/track/click?u=aebec3f18e21626a6a39a5e6c&amp;id=717dd74067&amp;e=b535c6a53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C651F62-F265-104C-830B-3DF8F8253DAB}"/>
              </a:ext>
            </a:extLst>
          </p:cNvPr>
          <p:cNvSpPr>
            <a:spLocks noGrp="1"/>
          </p:cNvSpPr>
          <p:nvPr>
            <p:ph type="subTitle" idx="4294967295"/>
          </p:nvPr>
        </p:nvSpPr>
        <p:spPr>
          <a:xfrm>
            <a:off x="1616467" y="2882847"/>
            <a:ext cx="9144000" cy="1655762"/>
          </a:xfrm>
          <a:prstGeom prst="rect">
            <a:avLst/>
          </a:prstGeom>
        </p:spPr>
        <p:txBody>
          <a:bodyPr/>
          <a:lstStyle/>
          <a:p>
            <a:pPr marL="0" indent="0" algn="ctr">
              <a:buNone/>
            </a:pPr>
            <a:r>
              <a:rPr lang="en-US" sz="6000" b="1" dirty="0">
                <a:solidFill>
                  <a:srgbClr val="002060"/>
                </a:solidFill>
              </a:rPr>
              <a:t>Season Kick-Off Meeting</a:t>
            </a:r>
          </a:p>
          <a:p>
            <a:pPr marL="0" indent="0" algn="ctr">
              <a:buNone/>
            </a:pPr>
            <a:r>
              <a:rPr lang="en-US" b="1" dirty="0">
                <a:solidFill>
                  <a:srgbClr val="002060"/>
                </a:solidFill>
              </a:rPr>
              <a:t>November 13, 2023</a:t>
            </a:r>
          </a:p>
          <a:p>
            <a:pPr marL="0" indent="0">
              <a:buNone/>
            </a:pPr>
            <a:endParaRPr lang="en-US" dirty="0">
              <a:solidFill>
                <a:srgbClr val="002060"/>
              </a:solidFill>
            </a:endParaRPr>
          </a:p>
        </p:txBody>
      </p:sp>
      <p:pic>
        <p:nvPicPr>
          <p:cNvPr id="2" name="Picture 2" descr="Image result for snowflakes images">
            <a:extLst>
              <a:ext uri="{FF2B5EF4-FFF2-40B4-BE49-F238E27FC236}">
                <a16:creationId xmlns:a16="http://schemas.microsoft.com/office/drawing/2014/main" id="{1A23FF3C-C0FA-FB92-B19F-2DC96986B19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43645" y="1400839"/>
            <a:ext cx="1504710" cy="1203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descr="Image result for snowflakes images">
            <a:extLst>
              <a:ext uri="{FF2B5EF4-FFF2-40B4-BE49-F238E27FC236}">
                <a16:creationId xmlns:a16="http://schemas.microsoft.com/office/drawing/2014/main" id="{A86EF37D-0A2C-7C37-CC14-37C5DFFAF69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43645" y="4538609"/>
            <a:ext cx="1504710" cy="1203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79565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57BD4A-00E7-913D-CB8E-A9F83FBED5A4}"/>
              </a:ext>
            </a:extLst>
          </p:cNvPr>
          <p:cNvSpPr txBox="1"/>
          <p:nvPr/>
        </p:nvSpPr>
        <p:spPr>
          <a:xfrm>
            <a:off x="2369428" y="804486"/>
            <a:ext cx="7650872" cy="523220"/>
          </a:xfrm>
          <a:prstGeom prst="rect">
            <a:avLst/>
          </a:prstGeom>
          <a:noFill/>
        </p:spPr>
        <p:txBody>
          <a:bodyPr wrap="square" rtlCol="0">
            <a:spAutoFit/>
          </a:bodyPr>
          <a:lstStyle/>
          <a:p>
            <a:pPr algn="ctr"/>
            <a:r>
              <a:rPr lang="en-US" sz="2800" b="1" u="sng" dirty="0">
                <a:solidFill>
                  <a:srgbClr val="002060"/>
                </a:solidFill>
              </a:rPr>
              <a:t>Important </a:t>
            </a:r>
            <a:r>
              <a:rPr lang="en-US" sz="2800" b="1" u="sng" dirty="0">
                <a:solidFill>
                  <a:srgbClr val="FF0000"/>
                </a:solidFill>
              </a:rPr>
              <a:t>EARLY</a:t>
            </a:r>
            <a:r>
              <a:rPr lang="en-US" sz="2800" b="1" u="sng" dirty="0">
                <a:solidFill>
                  <a:srgbClr val="002060"/>
                </a:solidFill>
              </a:rPr>
              <a:t> Dates</a:t>
            </a:r>
          </a:p>
        </p:txBody>
      </p:sp>
      <p:sp>
        <p:nvSpPr>
          <p:cNvPr id="2" name="TextBox 1">
            <a:extLst>
              <a:ext uri="{FF2B5EF4-FFF2-40B4-BE49-F238E27FC236}">
                <a16:creationId xmlns:a16="http://schemas.microsoft.com/office/drawing/2014/main" id="{5DA0AB6F-2FFC-6BDB-430F-2D107768E4E8}"/>
              </a:ext>
            </a:extLst>
          </p:cNvPr>
          <p:cNvSpPr txBox="1"/>
          <p:nvPr/>
        </p:nvSpPr>
        <p:spPr>
          <a:xfrm>
            <a:off x="495300" y="1327706"/>
            <a:ext cx="6558672" cy="5122941"/>
          </a:xfrm>
          <a:prstGeom prst="rect">
            <a:avLst/>
          </a:prstGeom>
          <a:noFill/>
        </p:spPr>
        <p:txBody>
          <a:bodyPr wrap="square" rtlCol="0">
            <a:spAutoFit/>
          </a:bodyPr>
          <a:lstStyle/>
          <a:p>
            <a:pPr>
              <a:lnSpc>
                <a:spcPct val="150000"/>
              </a:lnSpc>
            </a:pPr>
            <a:r>
              <a:rPr lang="en-US" sz="2000" b="1" dirty="0">
                <a:solidFill>
                  <a:srgbClr val="002060"/>
                </a:solidFill>
              </a:rPr>
              <a:t>Nov. 14	Captains Practice, Soldiers Field, 4-5pm</a:t>
            </a:r>
          </a:p>
          <a:p>
            <a:pPr>
              <a:lnSpc>
                <a:spcPct val="150000"/>
              </a:lnSpc>
            </a:pPr>
            <a:r>
              <a:rPr lang="en-US" sz="2000" b="1" dirty="0">
                <a:solidFill>
                  <a:srgbClr val="002060"/>
                </a:solidFill>
              </a:rPr>
              <a:t>Nov 15   Deadline for ordering optional team wear </a:t>
            </a:r>
          </a:p>
          <a:p>
            <a:pPr>
              <a:lnSpc>
                <a:spcPct val="150000"/>
              </a:lnSpc>
            </a:pPr>
            <a:r>
              <a:rPr lang="en-US" sz="2000" b="1" dirty="0">
                <a:solidFill>
                  <a:srgbClr val="002060"/>
                </a:solidFill>
              </a:rPr>
              <a:t>Nov. 16	Captains Practice, Soldiers Field, 4-5pm</a:t>
            </a:r>
          </a:p>
          <a:p>
            <a:pPr>
              <a:lnSpc>
                <a:spcPct val="150000"/>
              </a:lnSpc>
            </a:pPr>
            <a:r>
              <a:rPr lang="en-US" sz="2000" b="1" dirty="0">
                <a:solidFill>
                  <a:srgbClr val="002060"/>
                </a:solidFill>
              </a:rPr>
              <a:t>Nov 20  	Mandatory Equipment Orientation – First Yr. Skiers</a:t>
            </a:r>
          </a:p>
          <a:p>
            <a:r>
              <a:rPr lang="en-US" sz="2000" b="1" dirty="0">
                <a:solidFill>
                  <a:srgbClr val="002060"/>
                </a:solidFill>
              </a:rPr>
              <a:t>Nov 27  	Regular Practice Schedule Begins: </a:t>
            </a:r>
          </a:p>
          <a:p>
            <a:r>
              <a:rPr lang="en-US" sz="2000" b="1" dirty="0">
                <a:solidFill>
                  <a:srgbClr val="002060"/>
                </a:solidFill>
              </a:rPr>
              <a:t>	  </a:t>
            </a:r>
            <a:r>
              <a:rPr lang="en-US" sz="2000" i="1" dirty="0">
                <a:solidFill>
                  <a:srgbClr val="002060"/>
                </a:solidFill>
              </a:rPr>
              <a:t>M, T, Th: check-in 3:45; practice 4-5:30pm</a:t>
            </a:r>
          </a:p>
          <a:p>
            <a:r>
              <a:rPr lang="en-US" sz="2000" i="1" dirty="0">
                <a:solidFill>
                  <a:srgbClr val="002060"/>
                </a:solidFill>
              </a:rPr>
              <a:t>                  We will communicate if Dryland or On-Snow</a:t>
            </a:r>
          </a:p>
          <a:p>
            <a:endParaRPr lang="en-US" sz="1000" i="1" dirty="0">
              <a:solidFill>
                <a:srgbClr val="002060"/>
              </a:solidFill>
            </a:endParaRPr>
          </a:p>
          <a:p>
            <a:r>
              <a:rPr lang="en-US" sz="2000" b="1" dirty="0">
                <a:solidFill>
                  <a:srgbClr val="002060"/>
                </a:solidFill>
              </a:rPr>
              <a:t>Dec 2     Optional Trail Bounding, Bonfire, Hot Chocolate </a:t>
            </a:r>
          </a:p>
          <a:p>
            <a:r>
              <a:rPr lang="en-US" sz="2000" b="1" dirty="0">
                <a:solidFill>
                  <a:srgbClr val="002060"/>
                </a:solidFill>
              </a:rPr>
              <a:t>	at Cedar Ridge Farm</a:t>
            </a:r>
          </a:p>
          <a:p>
            <a:pPr>
              <a:lnSpc>
                <a:spcPct val="150000"/>
              </a:lnSpc>
            </a:pPr>
            <a:r>
              <a:rPr lang="en-US" sz="2000" b="1" dirty="0">
                <a:solidFill>
                  <a:srgbClr val="002060"/>
                </a:solidFill>
              </a:rPr>
              <a:t>Dec 8     Deadline for signing up for Heartwood Ski Camp</a:t>
            </a:r>
          </a:p>
          <a:p>
            <a:r>
              <a:rPr lang="en-US" sz="2000" b="1" dirty="0">
                <a:solidFill>
                  <a:srgbClr val="002060"/>
                </a:solidFill>
              </a:rPr>
              <a:t>Dec 13   Optional Ski Waxing Session</a:t>
            </a:r>
          </a:p>
          <a:p>
            <a:r>
              <a:rPr lang="en-US" sz="2000" i="1" dirty="0">
                <a:solidFill>
                  <a:srgbClr val="002060"/>
                </a:solidFill>
              </a:rPr>
              <a:t>                 4-5:30pm at Century HS </a:t>
            </a:r>
          </a:p>
          <a:p>
            <a:pPr>
              <a:lnSpc>
                <a:spcPct val="150000"/>
              </a:lnSpc>
            </a:pPr>
            <a:r>
              <a:rPr lang="en-US" sz="2000" b="1" dirty="0">
                <a:solidFill>
                  <a:srgbClr val="002060"/>
                </a:solidFill>
              </a:rPr>
              <a:t>Dec 21   Last Practice before Winter Break</a:t>
            </a:r>
          </a:p>
        </p:txBody>
      </p:sp>
      <p:pic>
        <p:nvPicPr>
          <p:cNvPr id="6" name="Picture 5" descr="A group of people walking in a field&#10;&#10;Description automatically generated">
            <a:extLst>
              <a:ext uri="{FF2B5EF4-FFF2-40B4-BE49-F238E27FC236}">
                <a16:creationId xmlns:a16="http://schemas.microsoft.com/office/drawing/2014/main" id="{52D06B02-7DD0-E69A-817C-D2264E847298}"/>
              </a:ext>
            </a:extLst>
          </p:cNvPr>
          <p:cNvPicPr>
            <a:picLocks noChangeAspect="1"/>
          </p:cNvPicPr>
          <p:nvPr/>
        </p:nvPicPr>
        <p:blipFill>
          <a:blip r:embed="rId2"/>
          <a:stretch>
            <a:fillRect/>
          </a:stretch>
        </p:blipFill>
        <p:spPr>
          <a:xfrm>
            <a:off x="8750300" y="1270000"/>
            <a:ext cx="2540000" cy="1905000"/>
          </a:xfrm>
          <a:prstGeom prst="rect">
            <a:avLst/>
          </a:prstGeom>
        </p:spPr>
      </p:pic>
      <p:sp>
        <p:nvSpPr>
          <p:cNvPr id="7" name="TextBox 6">
            <a:extLst>
              <a:ext uri="{FF2B5EF4-FFF2-40B4-BE49-F238E27FC236}">
                <a16:creationId xmlns:a16="http://schemas.microsoft.com/office/drawing/2014/main" id="{264B519A-D135-BEAE-19F3-A67B725B3CE0}"/>
              </a:ext>
            </a:extLst>
          </p:cNvPr>
          <p:cNvSpPr txBox="1"/>
          <p:nvPr/>
        </p:nvSpPr>
        <p:spPr>
          <a:xfrm>
            <a:off x="8559800" y="3111500"/>
            <a:ext cx="3136900" cy="338554"/>
          </a:xfrm>
          <a:prstGeom prst="rect">
            <a:avLst/>
          </a:prstGeom>
          <a:noFill/>
        </p:spPr>
        <p:txBody>
          <a:bodyPr wrap="square" rtlCol="0">
            <a:spAutoFit/>
          </a:bodyPr>
          <a:lstStyle/>
          <a:p>
            <a:r>
              <a:rPr lang="en-US" sz="1600" dirty="0"/>
              <a:t>Trail Bounding – Cedar Ridge Farm</a:t>
            </a:r>
          </a:p>
        </p:txBody>
      </p:sp>
      <p:pic>
        <p:nvPicPr>
          <p:cNvPr id="2050" name="Picture 2">
            <a:extLst>
              <a:ext uri="{FF2B5EF4-FFF2-40B4-BE49-F238E27FC236}">
                <a16:creationId xmlns:a16="http://schemas.microsoft.com/office/drawing/2014/main" id="{1D9922CE-17F8-0C6E-BA3A-CAE47565C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700" y="3911601"/>
            <a:ext cx="5080000" cy="22733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BFE399F-B685-2FC2-7EB2-5B762E371533}"/>
              </a:ext>
            </a:extLst>
          </p:cNvPr>
          <p:cNvSpPr txBox="1"/>
          <p:nvPr/>
        </p:nvSpPr>
        <p:spPr>
          <a:xfrm>
            <a:off x="7941114" y="6189248"/>
            <a:ext cx="3136900" cy="338554"/>
          </a:xfrm>
          <a:prstGeom prst="rect">
            <a:avLst/>
          </a:prstGeom>
          <a:noFill/>
        </p:spPr>
        <p:txBody>
          <a:bodyPr wrap="square" rtlCol="0">
            <a:spAutoFit/>
          </a:bodyPr>
          <a:lstStyle/>
          <a:p>
            <a:r>
              <a:rPr lang="en-US" sz="1600" dirty="0"/>
              <a:t>Waxing Session – Fall 2022</a:t>
            </a:r>
          </a:p>
        </p:txBody>
      </p:sp>
    </p:spTree>
    <p:extLst>
      <p:ext uri="{BB962C8B-B14F-4D97-AF65-F5344CB8AC3E}">
        <p14:creationId xmlns:p14="http://schemas.microsoft.com/office/powerpoint/2010/main" val="3243087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42FA02-E73A-4E97-F4B4-C7A9DA32F13A}"/>
              </a:ext>
            </a:extLst>
          </p:cNvPr>
          <p:cNvSpPr txBox="1"/>
          <p:nvPr/>
        </p:nvSpPr>
        <p:spPr>
          <a:xfrm>
            <a:off x="450575" y="1756257"/>
            <a:ext cx="11052312" cy="4031873"/>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rgbClr val="FF6600"/>
                </a:solidFill>
                <a:effectLst/>
                <a:latin typeface="Arial" panose="020B0604020202020204" pitchFamily="34" charset="0"/>
                <a:cs typeface="Arial" panose="020B0604020202020204" pitchFamily="34" charset="0"/>
              </a:rPr>
              <a:t>RNST Emails and Text Messages (using “REMIND”) are primary communication tools. </a:t>
            </a:r>
          </a:p>
          <a:p>
            <a:pPr marL="742950" lvl="1" indent="-285750" eaLnBrk="0" fontAlgn="base" hangingPunct="0">
              <a:spcBef>
                <a:spcPct val="0"/>
              </a:spcBef>
              <a:spcAft>
                <a:spcPct val="0"/>
              </a:spcAft>
              <a:buFont typeface="Arial" panose="020B0604020202020204" pitchFamily="34" charset="0"/>
              <a:buChar char="•"/>
            </a:pPr>
            <a:r>
              <a:rPr kumimoji="0" lang="en-US" altLang="en-US" sz="2000" b="0" i="0" u="none" strike="noStrike" cap="none" normalizeH="0" baseline="0" dirty="0">
                <a:ln>
                  <a:noFill/>
                </a:ln>
                <a:solidFill>
                  <a:srgbClr val="FF0000"/>
                </a:solidFill>
                <a:effectLst/>
                <a:latin typeface="ArialMT"/>
              </a:rPr>
              <a:t>All parent and skier contact information provided during registration will be added to these two communication platforms. </a:t>
            </a:r>
          </a:p>
          <a:p>
            <a:pPr lvl="1" eaLnBrk="0" fontAlgn="base" hangingPunct="0">
              <a:spcBef>
                <a:spcPct val="0"/>
              </a:spcBef>
              <a:spcAft>
                <a:spcPct val="0"/>
              </a:spcAft>
            </a:pPr>
            <a:endParaRPr kumimoji="0" lang="en-US" altLang="en-US" sz="2000" b="0" i="0" u="none" strike="noStrike" cap="none" normalizeH="0" baseline="0" dirty="0">
              <a:ln>
                <a:noFill/>
              </a:ln>
              <a:solidFill>
                <a:srgbClr val="FF0000"/>
              </a:solidFill>
              <a:effectLst/>
              <a:latin typeface="ArialMT"/>
            </a:endParaRPr>
          </a:p>
          <a:p>
            <a:pPr lvl="1" eaLnBrk="0" fontAlgn="base" hangingPunct="0">
              <a:spcBef>
                <a:spcPct val="0"/>
              </a:spcBef>
              <a:spcAft>
                <a:spcPct val="0"/>
              </a:spcAft>
            </a:pPr>
            <a:endParaRPr kumimoji="0" lang="en-US" altLang="en-US" sz="1000" b="0" i="0" u="none" strike="noStrike" cap="none" normalizeH="0" baseline="0" dirty="0">
              <a:ln>
                <a:noFill/>
              </a:ln>
              <a:solidFill>
                <a:srgbClr val="FF0000"/>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rgbClr val="FF6600"/>
                </a:solidFill>
                <a:effectLst/>
                <a:latin typeface="Arial" panose="020B0604020202020204" pitchFamily="34" charset="0"/>
                <a:cs typeface="Arial" panose="020B0604020202020204" pitchFamily="34" charset="0"/>
              </a:rPr>
              <a:t>RNST Google Calendar</a:t>
            </a:r>
            <a:r>
              <a:rPr kumimoji="0" lang="en-US" altLang="en-US" sz="2400" b="0" i="0" u="none" strike="noStrike" cap="none" normalizeH="0" baseline="0" dirty="0">
                <a:ln>
                  <a:noFill/>
                </a:ln>
                <a:solidFill>
                  <a:srgbClr val="FF6600"/>
                </a:solidFill>
                <a:effectLst/>
                <a:latin typeface="Calibri" panose="020F0502020204030204" pitchFamily="34" charset="0"/>
              </a:rPr>
              <a:t>: </a:t>
            </a:r>
            <a:r>
              <a:rPr kumimoji="0" lang="en-US" altLang="en-US" sz="2400" b="0" i="0" u="none" strike="noStrike" cap="none" normalizeH="0" baseline="0" dirty="0">
                <a:ln>
                  <a:noFill/>
                </a:ln>
                <a:solidFill>
                  <a:schemeClr val="tx1"/>
                </a:solidFill>
                <a:effectLst/>
                <a:latin typeface="ArialMT"/>
              </a:rPr>
              <a:t>can be added to your own calendar and synced to your phone.  </a:t>
            </a:r>
            <a:endParaRPr kumimoji="0" lang="en-US" altLang="en-US" sz="2400" b="0" i="0" u="none" strike="noStrike" cap="none" normalizeH="0" baseline="0" dirty="0">
              <a:ln>
                <a:noFill/>
              </a:ln>
              <a:solidFill>
                <a:srgbClr val="FF0000"/>
              </a:solidFill>
              <a:effectLst/>
              <a:latin typeface="ArialMT"/>
            </a:endParaRP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FF0000"/>
              </a:solidFill>
              <a:effectLst/>
              <a:latin typeface="ArialM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rgbClr val="FF6600"/>
                </a:solidFill>
                <a:effectLst/>
                <a:latin typeface="Arial" panose="020B0604020202020204" pitchFamily="34" charset="0"/>
                <a:cs typeface="Arial" panose="020B0604020202020204" pitchFamily="34" charset="0"/>
              </a:rPr>
              <a:t>Facebook: </a:t>
            </a:r>
            <a:r>
              <a:rPr kumimoji="0" lang="en-US" altLang="en-US" sz="2400" b="0" i="0" u="none" strike="noStrike" cap="none" normalizeH="0" baseline="0" dirty="0">
                <a:ln>
                  <a:noFill/>
                </a:ln>
                <a:solidFill>
                  <a:srgbClr val="0000FF"/>
                </a:solidFill>
                <a:effectLst/>
                <a:latin typeface="ArialMT"/>
                <a:hlinkClick r:id="rId2"/>
              </a:rPr>
              <a:t>https://www.facebook.com/RochesterActiveSportsClub</a:t>
            </a:r>
            <a:endParaRPr lang="en-US" altLang="en-US" sz="2400" dirty="0">
              <a:solidFill>
                <a:srgbClr val="0000FF"/>
              </a:solidFill>
              <a:latin typeface="ArialMT"/>
            </a:endParaRPr>
          </a:p>
          <a:p>
            <a:pPr marR="0" lvl="0" algn="l" defTabSz="914400" rtl="0" eaLnBrk="0" fontAlgn="base" latinLnBrk="0" hangingPunct="0">
              <a:lnSpc>
                <a:spcPct val="100000"/>
              </a:lnSpc>
              <a:spcBef>
                <a:spcPct val="0"/>
              </a:spcBef>
              <a:spcAft>
                <a:spcPct val="0"/>
              </a:spcAft>
              <a:buClrTx/>
              <a:buSzTx/>
              <a:tabLst/>
            </a:pPr>
            <a:endParaRPr lang="en-US" altLang="en-US" sz="2400" dirty="0"/>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rgbClr val="FF6600"/>
                </a:solidFill>
                <a:effectLst/>
                <a:latin typeface="Arial" panose="020B0604020202020204" pitchFamily="34" charset="0"/>
                <a:cs typeface="Arial" panose="020B0604020202020204" pitchFamily="34" charset="0"/>
              </a:rPr>
              <a:t>Instagram: </a:t>
            </a:r>
            <a:r>
              <a:rPr kumimoji="0" lang="en-US" altLang="en-US" sz="2400" b="0" i="0" u="none" strike="noStrike" cap="none" normalizeH="0" baseline="0" dirty="0">
                <a:ln>
                  <a:noFill/>
                </a:ln>
                <a:solidFill>
                  <a:schemeClr val="tx1"/>
                </a:solidFill>
                <a:effectLst/>
                <a:latin typeface="ArialMT"/>
              </a:rPr>
              <a:t>Go to Instagram page “</a:t>
            </a:r>
            <a:r>
              <a:rPr kumimoji="0" lang="en-US" altLang="en-US" sz="2400" b="0" i="0" u="none" strike="noStrike" cap="none" normalizeH="0" baseline="0" dirty="0" err="1">
                <a:ln>
                  <a:noFill/>
                </a:ln>
                <a:solidFill>
                  <a:schemeClr val="tx1"/>
                </a:solidFill>
                <a:effectLst/>
                <a:latin typeface="ArialMT"/>
              </a:rPr>
              <a:t>RochesterActive</a:t>
            </a:r>
            <a:r>
              <a:rPr lang="en-US" altLang="en-US" sz="2400" dirty="0" err="1">
                <a:latin typeface="ArialMT"/>
              </a:rPr>
              <a:t>SportsClub</a:t>
            </a:r>
            <a:r>
              <a:rPr kumimoji="0" lang="en-US" altLang="en-US" sz="2400" b="0" i="0" u="none" strike="noStrike" cap="none" normalizeH="0" baseline="0" dirty="0">
                <a:ln>
                  <a:noFill/>
                </a:ln>
                <a:solidFill>
                  <a:schemeClr val="tx1"/>
                </a:solidFill>
                <a:effectLst/>
                <a:latin typeface="ArialMT"/>
              </a:rPr>
              <a:t>”</a:t>
            </a:r>
            <a:endParaRPr lang="en-US" sz="2400" dirty="0"/>
          </a:p>
        </p:txBody>
      </p:sp>
      <p:sp>
        <p:nvSpPr>
          <p:cNvPr id="4" name="TextBox 3">
            <a:extLst>
              <a:ext uri="{FF2B5EF4-FFF2-40B4-BE49-F238E27FC236}">
                <a16:creationId xmlns:a16="http://schemas.microsoft.com/office/drawing/2014/main" id="{5659DCE4-C6B2-65F1-ED47-F44540E24596}"/>
              </a:ext>
            </a:extLst>
          </p:cNvPr>
          <p:cNvSpPr txBox="1"/>
          <p:nvPr/>
        </p:nvSpPr>
        <p:spPr>
          <a:xfrm>
            <a:off x="4545496" y="1022626"/>
            <a:ext cx="3313043" cy="646331"/>
          </a:xfrm>
          <a:prstGeom prst="rect">
            <a:avLst/>
          </a:prstGeom>
          <a:noFill/>
        </p:spPr>
        <p:txBody>
          <a:bodyPr wrap="square" rtlCol="0">
            <a:spAutoFit/>
          </a:bodyPr>
          <a:lstStyle/>
          <a:p>
            <a:r>
              <a:rPr lang="en-US" sz="3600" dirty="0">
                <a:solidFill>
                  <a:srgbClr val="002060"/>
                </a:solidFill>
              </a:rPr>
              <a:t>Communication</a:t>
            </a:r>
          </a:p>
        </p:txBody>
      </p:sp>
    </p:spTree>
    <p:extLst>
      <p:ext uri="{BB962C8B-B14F-4D97-AF65-F5344CB8AC3E}">
        <p14:creationId xmlns:p14="http://schemas.microsoft.com/office/powerpoint/2010/main" val="982978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AAC562C-B848-9F9D-353C-1490B0609DB1}"/>
              </a:ext>
            </a:extLst>
          </p:cNvPr>
          <p:cNvSpPr>
            <a:spLocks noChangeArrowheads="1"/>
          </p:cNvSpPr>
          <p:nvPr/>
        </p:nvSpPr>
        <p:spPr bwMode="auto">
          <a:xfrm>
            <a:off x="6877878" y="4480064"/>
            <a:ext cx="19242768" cy="318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01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
        <p:nvSpPr>
          <p:cNvPr id="5" name="TextBox 4">
            <a:extLst>
              <a:ext uri="{FF2B5EF4-FFF2-40B4-BE49-F238E27FC236}">
                <a16:creationId xmlns:a16="http://schemas.microsoft.com/office/drawing/2014/main" id="{CDA17E77-E9C9-A173-B8FC-7E301DC67A44}"/>
              </a:ext>
            </a:extLst>
          </p:cNvPr>
          <p:cNvSpPr txBox="1"/>
          <p:nvPr/>
        </p:nvSpPr>
        <p:spPr>
          <a:xfrm>
            <a:off x="2786062" y="5585590"/>
            <a:ext cx="6619875" cy="830997"/>
          </a:xfrm>
          <a:prstGeom prst="rect">
            <a:avLst/>
          </a:prstGeom>
          <a:noFill/>
        </p:spPr>
        <p:txBody>
          <a:bodyPr wrap="square">
            <a:spAutoFit/>
          </a:bodyPr>
          <a:lstStyle/>
          <a:p>
            <a:pPr marR="0" lvl="0" algn="ctr"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rgbClr val="FF6600"/>
                </a:solidFill>
                <a:effectLst/>
                <a:latin typeface="Arial" panose="020B0604020202020204" pitchFamily="34" charset="0"/>
                <a:cs typeface="Arial" panose="020B0604020202020204" pitchFamily="34" charset="0"/>
              </a:rPr>
              <a:t>Sign-up Deadline: Dec. 8!</a:t>
            </a:r>
          </a:p>
          <a:p>
            <a:pPr marR="0" lvl="0" algn="ctr" defTabSz="914400" rtl="0" eaLnBrk="0" fontAlgn="base" latinLnBrk="0" hangingPunct="0">
              <a:lnSpc>
                <a:spcPct val="100000"/>
              </a:lnSpc>
              <a:spcBef>
                <a:spcPct val="0"/>
              </a:spcBef>
              <a:spcAft>
                <a:spcPct val="0"/>
              </a:spcAft>
              <a:buClrTx/>
              <a:buSzTx/>
              <a:tabLst/>
            </a:pPr>
            <a:r>
              <a:rPr lang="en-US" altLang="en-US" sz="2400" b="1" dirty="0">
                <a:solidFill>
                  <a:srgbClr val="FF6600"/>
                </a:solidFill>
                <a:latin typeface="Arial" panose="020B0604020202020204" pitchFamily="34" charset="0"/>
                <a:cs typeface="Arial" panose="020B0604020202020204" pitchFamily="34" charset="0"/>
              </a:rPr>
              <a:t>Go to </a:t>
            </a:r>
            <a:r>
              <a:rPr lang="en-US" altLang="en-US" sz="2400" b="1" dirty="0" err="1">
                <a:solidFill>
                  <a:srgbClr val="FF6600"/>
                </a:solidFill>
                <a:latin typeface="Arial" panose="020B0604020202020204" pitchFamily="34" charset="0"/>
                <a:cs typeface="Arial" panose="020B0604020202020204" pitchFamily="34" charset="0"/>
              </a:rPr>
              <a:t>rasc-mn.org</a:t>
            </a:r>
            <a:r>
              <a:rPr lang="en-US" altLang="en-US" sz="2400" b="1" dirty="0">
                <a:solidFill>
                  <a:srgbClr val="FF6600"/>
                </a:solidFill>
                <a:latin typeface="Arial" panose="020B0604020202020204" pitchFamily="34" charset="0"/>
                <a:cs typeface="Arial" panose="020B0604020202020204" pitchFamily="34" charset="0"/>
              </a:rPr>
              <a:t>/</a:t>
            </a:r>
            <a:r>
              <a:rPr lang="en-US" altLang="en-US" sz="2400" b="1" dirty="0" err="1">
                <a:solidFill>
                  <a:srgbClr val="FF6600"/>
                </a:solidFill>
                <a:latin typeface="Arial" panose="020B0604020202020204" pitchFamily="34" charset="0"/>
                <a:cs typeface="Arial" panose="020B0604020202020204" pitchFamily="34" charset="0"/>
              </a:rPr>
              <a:t>rnst</a:t>
            </a:r>
            <a:r>
              <a:rPr lang="en-US" altLang="en-US" sz="2400" b="1" dirty="0">
                <a:solidFill>
                  <a:srgbClr val="FF6600"/>
                </a:solidFill>
                <a:latin typeface="Arial" panose="020B0604020202020204" pitchFamily="34" charset="0"/>
                <a:cs typeface="Arial" panose="020B0604020202020204" pitchFamily="34" charset="0"/>
              </a:rPr>
              <a:t>-store   $250 per skier</a:t>
            </a:r>
            <a:endParaRPr lang="en-US" altLang="en-US" sz="2400" dirty="0">
              <a:cs typeface="Arial" panose="020B0604020202020204" pitchFamily="34" charset="0"/>
            </a:endParaRPr>
          </a:p>
        </p:txBody>
      </p:sp>
      <p:sp>
        <p:nvSpPr>
          <p:cNvPr id="6" name="TextBox 5">
            <a:extLst>
              <a:ext uri="{FF2B5EF4-FFF2-40B4-BE49-F238E27FC236}">
                <a16:creationId xmlns:a16="http://schemas.microsoft.com/office/drawing/2014/main" id="{4D496715-68BB-3CA8-9DD6-7455F3A5F234}"/>
              </a:ext>
            </a:extLst>
          </p:cNvPr>
          <p:cNvSpPr txBox="1"/>
          <p:nvPr/>
        </p:nvSpPr>
        <p:spPr>
          <a:xfrm>
            <a:off x="1473200" y="761030"/>
            <a:ext cx="9029699"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1E477C"/>
                </a:solidFill>
                <a:effectLst/>
                <a:latin typeface="Arial" panose="020B0604020202020204" pitchFamily="34" charset="0"/>
                <a:cs typeface="Arial" panose="020B0604020202020204" pitchFamily="34" charset="0"/>
              </a:rPr>
              <a:t>Heartwood Ski Camp: Jan 5-7, Trego, WI </a:t>
            </a:r>
            <a:endParaRPr kumimoji="0" lang="en-US" altLang="en-US" sz="3600" b="0" i="0" u="none" strike="noStrike" cap="none" normalizeH="0" baseline="0" dirty="0">
              <a:ln>
                <a:noFill/>
              </a:ln>
              <a:solidFill>
                <a:schemeClr val="tx1"/>
              </a:solidFill>
              <a:effectLst/>
            </a:endParaRPr>
          </a:p>
        </p:txBody>
      </p:sp>
      <p:pic>
        <p:nvPicPr>
          <p:cNvPr id="2" name="Picture 1">
            <a:extLst>
              <a:ext uri="{FF2B5EF4-FFF2-40B4-BE49-F238E27FC236}">
                <a16:creationId xmlns:a16="http://schemas.microsoft.com/office/drawing/2014/main" id="{98B2829A-C046-6E2E-062A-2EFA5BDD5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8891" y="1400352"/>
            <a:ext cx="2926698" cy="2195024"/>
          </a:xfrm>
          <a:prstGeom prst="rect">
            <a:avLst/>
          </a:prstGeom>
        </p:spPr>
      </p:pic>
      <p:pic>
        <p:nvPicPr>
          <p:cNvPr id="4" name="Picture 13">
            <a:extLst>
              <a:ext uri="{FF2B5EF4-FFF2-40B4-BE49-F238E27FC236}">
                <a16:creationId xmlns:a16="http://schemas.microsoft.com/office/drawing/2014/main" id="{74AB30AC-DC74-5ED7-2550-4F3EC0B41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3744346"/>
            <a:ext cx="270986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a:extLst>
              <a:ext uri="{FF2B5EF4-FFF2-40B4-BE49-F238E27FC236}">
                <a16:creationId xmlns:a16="http://schemas.microsoft.com/office/drawing/2014/main" id="{6EA186A9-265F-3E04-C59A-1FB9AA972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663" y="3733233"/>
            <a:ext cx="257333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extLst>
              <a:ext uri="{FF2B5EF4-FFF2-40B4-BE49-F238E27FC236}">
                <a16:creationId xmlns:a16="http://schemas.microsoft.com/office/drawing/2014/main" id="{9664C883-3A02-0417-5ACB-F18D3FCA4C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3744346"/>
            <a:ext cx="2576512"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1">
            <a:extLst>
              <a:ext uri="{FF2B5EF4-FFF2-40B4-BE49-F238E27FC236}">
                <a16:creationId xmlns:a16="http://schemas.microsoft.com/office/drawing/2014/main" id="{D91A0A72-57A2-7283-790A-497C490925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4643" y="3793344"/>
            <a:ext cx="2576512"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Image result for heartwood conference center winter">
            <a:extLst>
              <a:ext uri="{FF2B5EF4-FFF2-40B4-BE49-F238E27FC236}">
                <a16:creationId xmlns:a16="http://schemas.microsoft.com/office/drawing/2014/main" id="{A00E13BD-8235-F8BF-0D3B-F5C002090E4B}"/>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l="2547" r="7454" b="13705"/>
          <a:stretch>
            <a:fillRect/>
          </a:stretch>
        </p:blipFill>
        <p:spPr bwMode="auto">
          <a:xfrm>
            <a:off x="433526" y="1407361"/>
            <a:ext cx="2986087"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a:extLst>
              <a:ext uri="{FF2B5EF4-FFF2-40B4-BE49-F238E27FC236}">
                <a16:creationId xmlns:a16="http://schemas.microsoft.com/office/drawing/2014/main" id="{57FC5073-A926-4145-5204-CC6F7A9056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7175" y="1409496"/>
            <a:ext cx="31750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759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2"/>
          <p:cNvSpPr txBox="1">
            <a:spLocks noChangeArrowheads="1"/>
          </p:cNvSpPr>
          <p:nvPr/>
        </p:nvSpPr>
        <p:spPr bwMode="auto">
          <a:xfrm>
            <a:off x="-304800" y="1662628"/>
            <a:ext cx="8525022" cy="45858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t">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spcBef>
                <a:spcPct val="0"/>
              </a:spcBef>
              <a:buClrTx/>
              <a:buSzTx/>
              <a:buNone/>
            </a:pPr>
            <a:r>
              <a:rPr lang="en-US" altLang="en-US" sz="2800" b="1" dirty="0">
                <a:solidFill>
                  <a:srgbClr val="FFFFFF"/>
                </a:solidFill>
                <a:latin typeface="Arial" panose="020B0604020202020204" pitchFamily="34" charset="0"/>
              </a:rPr>
              <a:t>        </a:t>
            </a:r>
            <a:r>
              <a:rPr lang="en-US" altLang="en-US" sz="3200" b="1" u="sng" dirty="0">
                <a:solidFill>
                  <a:srgbClr val="EE8E4B"/>
                </a:solidFill>
                <a:latin typeface="Arial" panose="020B0604020202020204" pitchFamily="34" charset="0"/>
              </a:rPr>
              <a:t>2023-2024 Meets</a:t>
            </a:r>
          </a:p>
          <a:p>
            <a:pPr marL="1200150" lvl="1" indent="-457200">
              <a:spcBef>
                <a:spcPct val="0"/>
              </a:spcBef>
              <a:buClrTx/>
            </a:pPr>
            <a:endParaRPr lang="en-US" altLang="en-US" sz="2800" dirty="0">
              <a:latin typeface="Arial" panose="020B0604020202020204" pitchFamily="34" charset="0"/>
              <a:cs typeface="Arial"/>
            </a:endParaRPr>
          </a:p>
          <a:p>
            <a:pPr lvl="1" indent="0">
              <a:spcBef>
                <a:spcPct val="0"/>
              </a:spcBef>
              <a:buClrTx/>
              <a:buNone/>
            </a:pPr>
            <a:r>
              <a:rPr lang="en-US" altLang="en-US" sz="2800" u="sng" dirty="0">
                <a:latin typeface="Arial" panose="020B0604020202020204" pitchFamily="34" charset="0"/>
                <a:cs typeface="Arial"/>
              </a:rPr>
              <a:t>All Skiers</a:t>
            </a:r>
          </a:p>
          <a:p>
            <a:pPr marL="1200150" lvl="1" indent="-457200">
              <a:spcBef>
                <a:spcPct val="0"/>
              </a:spcBef>
              <a:buClrTx/>
              <a:buFont typeface="Wingdings" panose="05000000000000000000" pitchFamily="2" charset="2"/>
              <a:buChar char="v"/>
            </a:pPr>
            <a:r>
              <a:rPr lang="en-US" altLang="en-US" sz="2000" dirty="0">
                <a:latin typeface="Arial" panose="020B0604020202020204" pitchFamily="34" charset="0"/>
              </a:rPr>
              <a:t>Rochester Invite </a:t>
            </a:r>
          </a:p>
          <a:p>
            <a:pPr marL="1200150" lvl="1" indent="-457200">
              <a:spcBef>
                <a:spcPct val="0"/>
              </a:spcBef>
              <a:buClrTx/>
              <a:buFont typeface="Wingdings" panose="05000000000000000000" pitchFamily="2" charset="2"/>
              <a:buChar char="v"/>
            </a:pPr>
            <a:r>
              <a:rPr lang="en-US" altLang="en-US" sz="2000" dirty="0">
                <a:latin typeface="Arial" panose="020B0604020202020204" pitchFamily="34" charset="0"/>
              </a:rPr>
              <a:t>Intra-Team Time Trials</a:t>
            </a:r>
          </a:p>
          <a:p>
            <a:pPr marL="1200150" lvl="1" indent="-457200">
              <a:spcBef>
                <a:spcPct val="0"/>
              </a:spcBef>
              <a:buClrTx/>
              <a:buFont typeface="Wingdings" panose="05000000000000000000" pitchFamily="2" charset="2"/>
              <a:buChar char="v"/>
            </a:pPr>
            <a:r>
              <a:rPr lang="en-US" altLang="en-US" sz="2000" dirty="0">
                <a:latin typeface="Arial" panose="020B0604020202020204" pitchFamily="34" charset="0"/>
              </a:rPr>
              <a:t>Winona</a:t>
            </a:r>
          </a:p>
          <a:p>
            <a:pPr marL="1200150" lvl="1" indent="-457200">
              <a:spcBef>
                <a:spcPct val="0"/>
              </a:spcBef>
              <a:buClrTx/>
              <a:buFont typeface="Wingdings" panose="05000000000000000000" pitchFamily="2" charset="2"/>
              <a:buChar char="v"/>
            </a:pPr>
            <a:r>
              <a:rPr lang="en-US" altLang="en-US" sz="2000" dirty="0">
                <a:latin typeface="Arial" panose="020B0604020202020204" pitchFamily="34" charset="0"/>
              </a:rPr>
              <a:t>WI State Championships (optional)</a:t>
            </a:r>
          </a:p>
          <a:p>
            <a:pPr lvl="1" indent="0">
              <a:spcBef>
                <a:spcPct val="0"/>
              </a:spcBef>
              <a:buClrTx/>
              <a:buNone/>
            </a:pPr>
            <a:endParaRPr lang="en-US" altLang="en-US" sz="2000" dirty="0">
              <a:latin typeface="Arial" panose="020B0604020202020204" pitchFamily="34" charset="0"/>
            </a:endParaRPr>
          </a:p>
          <a:p>
            <a:pPr lvl="1" indent="0">
              <a:spcBef>
                <a:spcPct val="0"/>
              </a:spcBef>
              <a:buClrTx/>
              <a:buNone/>
            </a:pPr>
            <a:r>
              <a:rPr lang="en-US" altLang="en-US" sz="2000" i="1" dirty="0">
                <a:latin typeface="Arial" panose="020B0604020202020204" pitchFamily="34" charset="0"/>
              </a:rPr>
              <a:t>Date &amp; Times TBD</a:t>
            </a:r>
            <a:endParaRPr lang="en-US" altLang="en-US" sz="2000" dirty="0">
              <a:latin typeface="Arial" panose="020B0604020202020204" pitchFamily="34" charset="0"/>
            </a:endParaRPr>
          </a:p>
          <a:p>
            <a:pPr marL="1200150" lvl="1" indent="-457200">
              <a:spcBef>
                <a:spcPct val="0"/>
              </a:spcBef>
              <a:buClrTx/>
              <a:buSzTx/>
              <a:buFont typeface="Wingdings" panose="05000000000000000000" pitchFamily="2" charset="2"/>
              <a:buChar char="v"/>
            </a:pPr>
            <a:endParaRPr lang="en-US" altLang="en-US" sz="2800" dirty="0">
              <a:solidFill>
                <a:srgbClr val="FFFFFF"/>
              </a:solidFill>
              <a:latin typeface="Arial" panose="020B0604020202020204" pitchFamily="34" charset="0"/>
            </a:endParaRPr>
          </a:p>
          <a:p>
            <a:pPr lvl="1" indent="0">
              <a:spcBef>
                <a:spcPct val="0"/>
              </a:spcBef>
              <a:buClrTx/>
              <a:buSzTx/>
              <a:buNone/>
            </a:pPr>
            <a:r>
              <a:rPr lang="en-US" altLang="en-US" sz="2800" u="sng" dirty="0">
                <a:latin typeface="Arial" panose="020B0604020202020204" pitchFamily="34" charset="0"/>
              </a:rPr>
              <a:t>Experienced Skiers/Coach Recommendation</a:t>
            </a:r>
          </a:p>
          <a:p>
            <a:pPr marL="1085850" lvl="1" indent="-342900">
              <a:spcBef>
                <a:spcPct val="0"/>
              </a:spcBef>
              <a:buClrTx/>
              <a:buSzTx/>
              <a:buFont typeface="Wingdings" panose="05000000000000000000" pitchFamily="2" charset="2"/>
              <a:buChar char="v"/>
            </a:pPr>
            <a:r>
              <a:rPr lang="en-US" altLang="en-US" sz="2000" dirty="0">
                <a:latin typeface="Arial" panose="020B0604020202020204" pitchFamily="34" charset="0"/>
              </a:rPr>
              <a:t> CXC and other Citizen races</a:t>
            </a:r>
            <a:r>
              <a:rPr lang="en-US" altLang="en-US" sz="2800" dirty="0">
                <a:latin typeface="Arial" panose="020B0604020202020204" pitchFamily="34" charset="0"/>
              </a:rPr>
              <a:t>	</a:t>
            </a:r>
          </a:p>
        </p:txBody>
      </p:sp>
      <p:sp>
        <p:nvSpPr>
          <p:cNvPr id="21508" name="Text Box 8"/>
          <p:cNvSpPr txBox="1">
            <a:spLocks noChangeArrowheads="1"/>
          </p:cNvSpPr>
          <p:nvPr/>
        </p:nvSpPr>
        <p:spPr bwMode="auto">
          <a:xfrm>
            <a:off x="533400" y="747150"/>
            <a:ext cx="9144000" cy="677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a:spcBef>
                <a:spcPct val="0"/>
              </a:spcBef>
              <a:buClrTx/>
              <a:buSzTx/>
              <a:buFontTx/>
              <a:buNone/>
            </a:pPr>
            <a:r>
              <a:rPr lang="en-US" altLang="en-US" sz="3800" b="1" u="sng" spc="-100" dirty="0">
                <a:solidFill>
                  <a:srgbClr val="000099"/>
                </a:solidFill>
                <a:latin typeface="+mj-lt"/>
                <a:ea typeface="+mj-ea"/>
                <a:cs typeface="+mj-cs"/>
              </a:rPr>
              <a:t>Competitive Events</a:t>
            </a:r>
          </a:p>
        </p:txBody>
      </p:sp>
      <p:pic>
        <p:nvPicPr>
          <p:cNvPr id="6" name="Picture 5" descr="Invite20160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0222" y="4016474"/>
            <a:ext cx="3311765" cy="2207842"/>
          </a:xfrm>
          <a:prstGeom prst="rect">
            <a:avLst/>
          </a:prstGeom>
        </p:spPr>
      </p:pic>
      <p:pic>
        <p:nvPicPr>
          <p:cNvPr id="4" name="Picture 3" descr="A group of people skiing on the snow&#10;&#10;Description automatically generated">
            <a:extLst>
              <a:ext uri="{FF2B5EF4-FFF2-40B4-BE49-F238E27FC236}">
                <a16:creationId xmlns:a16="http://schemas.microsoft.com/office/drawing/2014/main" id="{47223A1C-02C1-A9A5-448E-077A945B9D8F}"/>
              </a:ext>
            </a:extLst>
          </p:cNvPr>
          <p:cNvPicPr>
            <a:picLocks noChangeAspect="1"/>
          </p:cNvPicPr>
          <p:nvPr/>
        </p:nvPicPr>
        <p:blipFill>
          <a:blip r:embed="rId3"/>
          <a:stretch>
            <a:fillRect/>
          </a:stretch>
        </p:blipFill>
        <p:spPr>
          <a:xfrm>
            <a:off x="4513189" y="1845149"/>
            <a:ext cx="3165622" cy="2110414"/>
          </a:xfrm>
          <a:prstGeom prst="rect">
            <a:avLst/>
          </a:prstGeom>
        </p:spPr>
      </p:pic>
      <p:pic>
        <p:nvPicPr>
          <p:cNvPr id="7" name="Picture 6" descr="A group of people skiing on the snow&#10;&#10;Description automatically generated">
            <a:extLst>
              <a:ext uri="{FF2B5EF4-FFF2-40B4-BE49-F238E27FC236}">
                <a16:creationId xmlns:a16="http://schemas.microsoft.com/office/drawing/2014/main" id="{6028751E-E70C-12D8-D7EC-47F386EA6495}"/>
              </a:ext>
            </a:extLst>
          </p:cNvPr>
          <p:cNvPicPr>
            <a:picLocks noChangeAspect="1"/>
          </p:cNvPicPr>
          <p:nvPr/>
        </p:nvPicPr>
        <p:blipFill>
          <a:blip r:embed="rId4"/>
          <a:stretch>
            <a:fillRect/>
          </a:stretch>
        </p:blipFill>
        <p:spPr>
          <a:xfrm>
            <a:off x="7928806" y="1085704"/>
            <a:ext cx="4038600" cy="2692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AAC562C-B848-9F9D-353C-1490B0609DB1}"/>
              </a:ext>
            </a:extLst>
          </p:cNvPr>
          <p:cNvSpPr>
            <a:spLocks noChangeArrowheads="1"/>
          </p:cNvSpPr>
          <p:nvPr/>
        </p:nvSpPr>
        <p:spPr bwMode="auto">
          <a:xfrm>
            <a:off x="6877878" y="4480064"/>
            <a:ext cx="19242768" cy="318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01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
        <p:nvSpPr>
          <p:cNvPr id="5" name="TextBox 4">
            <a:extLst>
              <a:ext uri="{FF2B5EF4-FFF2-40B4-BE49-F238E27FC236}">
                <a16:creationId xmlns:a16="http://schemas.microsoft.com/office/drawing/2014/main" id="{CDA17E77-E9C9-A173-B8FC-7E301DC67A44}"/>
              </a:ext>
            </a:extLst>
          </p:cNvPr>
          <p:cNvSpPr txBox="1"/>
          <p:nvPr/>
        </p:nvSpPr>
        <p:spPr>
          <a:xfrm>
            <a:off x="384313" y="2102489"/>
            <a:ext cx="6095999" cy="3970318"/>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rgbClr val="FF6600"/>
                </a:solidFill>
                <a:effectLst/>
                <a:latin typeface="Arial" panose="020B0604020202020204" pitchFamily="34" charset="0"/>
                <a:cs typeface="Arial" panose="020B0604020202020204" pitchFamily="34" charset="0"/>
              </a:rPr>
              <a:t>Parents are an integral part of our team</a:t>
            </a:r>
            <a:r>
              <a:rPr lang="en-US" altLang="en-US" sz="2400" b="1" dirty="0">
                <a:solidFill>
                  <a:srgbClr val="FF6600"/>
                </a:solidFill>
                <a:latin typeface="Arial" panose="020B0604020202020204" pitchFamily="34" charset="0"/>
                <a:cs typeface="Arial" panose="020B0604020202020204" pitchFamily="34" charset="0"/>
              </a:rPr>
              <a:t> - Please sign up to Volunteer!</a:t>
            </a:r>
          </a:p>
          <a:p>
            <a:pPr marR="0" lvl="0" algn="l" defTabSz="914400" rtl="0" eaLnBrk="0" fontAlgn="base" latinLnBrk="0" hangingPunct="0">
              <a:lnSpc>
                <a:spcPct val="100000"/>
              </a:lnSpc>
              <a:spcBef>
                <a:spcPct val="0"/>
              </a:spcBef>
              <a:spcAft>
                <a:spcPct val="0"/>
              </a:spcAft>
              <a:buClrTx/>
              <a:buSzTx/>
              <a:tabLst/>
            </a:pPr>
            <a:endParaRPr lang="en-US" altLang="en-US" sz="2400" dirty="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1E477C"/>
                </a:solidFill>
                <a:effectLst/>
                <a:latin typeface="ArialMT"/>
              </a:rPr>
              <a:t>We rely on parent support for our Check In/Check Out system. We ask that each parent volunteer at one practice during the season. </a:t>
            </a:r>
          </a:p>
          <a:p>
            <a:pPr marR="0" lvl="0" algn="l" defTabSz="914400" rtl="0" eaLnBrk="0" fontAlgn="base" latinLnBrk="0" hangingPunct="0">
              <a:lnSpc>
                <a:spcPct val="100000"/>
              </a:lnSpc>
              <a:spcBef>
                <a:spcPct val="0"/>
              </a:spcBef>
              <a:spcAft>
                <a:spcPct val="0"/>
              </a:spcAft>
              <a:buClrTx/>
              <a:buSzTx/>
              <a:tabLst/>
            </a:pPr>
            <a:endParaRPr lang="en-US" altLang="en-US" sz="2000" dirty="0"/>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1E477C"/>
                </a:solidFill>
                <a:effectLst/>
                <a:latin typeface="ArialMT"/>
              </a:rPr>
              <a:t>We may also enlist your help for our home race.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000" dirty="0">
              <a:solidFill>
                <a:srgbClr val="1E477C"/>
              </a:solidFill>
              <a:latin typeface="ArialM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1E477C"/>
                </a:solidFill>
                <a:effectLst/>
                <a:latin typeface="ArialMT"/>
              </a:rPr>
              <a:t>Please sign up </a:t>
            </a:r>
            <a:r>
              <a:rPr lang="en-US" altLang="en-US" sz="2000" dirty="0">
                <a:solidFill>
                  <a:srgbClr val="1E477C"/>
                </a:solidFill>
                <a:latin typeface="ArialMT"/>
              </a:rPr>
              <a:t>using </a:t>
            </a:r>
            <a:r>
              <a:rPr kumimoji="0" lang="en-US" altLang="en-US" sz="2000" b="0" i="0" u="none" strike="noStrike" cap="none" normalizeH="0" baseline="0" dirty="0">
                <a:ln>
                  <a:noFill/>
                </a:ln>
                <a:solidFill>
                  <a:srgbClr val="1E477C"/>
                </a:solidFill>
                <a:effectLst/>
                <a:latin typeface="ArialMT"/>
              </a:rPr>
              <a:t>the link you will see in weekly emails or on the RNST web page at </a:t>
            </a:r>
            <a:r>
              <a:rPr kumimoji="0" lang="en-US" altLang="en-US" sz="2000" b="0" i="0" u="none" strike="noStrike" cap="none" normalizeH="0" baseline="0" dirty="0" err="1">
                <a:ln>
                  <a:noFill/>
                </a:ln>
                <a:solidFill>
                  <a:srgbClr val="1E477C"/>
                </a:solidFill>
                <a:effectLst/>
                <a:latin typeface="ArialMT"/>
              </a:rPr>
              <a:t>rasc-mn.org</a:t>
            </a:r>
            <a:r>
              <a:rPr kumimoji="0" lang="en-US" altLang="en-US" sz="2000" b="0" i="0" u="none" strike="noStrike" cap="none" normalizeH="0" baseline="0" dirty="0">
                <a:ln>
                  <a:noFill/>
                </a:ln>
                <a:solidFill>
                  <a:srgbClr val="1E477C"/>
                </a:solidFill>
                <a:effectLst/>
                <a:latin typeface="ArialMT"/>
              </a:rPr>
              <a:t>/</a:t>
            </a:r>
            <a:r>
              <a:rPr kumimoji="0" lang="en-US" altLang="en-US" sz="2000" b="0" i="0" u="none" strike="noStrike" cap="none" normalizeH="0" baseline="0" dirty="0" err="1">
                <a:ln>
                  <a:noFill/>
                </a:ln>
                <a:solidFill>
                  <a:srgbClr val="1E477C"/>
                </a:solidFill>
                <a:effectLst/>
                <a:latin typeface="ArialMT"/>
              </a:rPr>
              <a:t>rnst</a:t>
            </a:r>
            <a:endParaRPr kumimoji="0" lang="en-US" altLang="en-US" sz="2000" b="0" i="0" u="none" strike="noStrike" cap="none" normalizeH="0" baseline="0" dirty="0">
              <a:ln>
                <a:noFill/>
              </a:ln>
              <a:solidFill>
                <a:srgbClr val="1E477C"/>
              </a:solidFill>
              <a:effectLst/>
              <a:latin typeface="ArialMT"/>
            </a:endParaRPr>
          </a:p>
        </p:txBody>
      </p:sp>
      <p:sp>
        <p:nvSpPr>
          <p:cNvPr id="6" name="TextBox 5">
            <a:extLst>
              <a:ext uri="{FF2B5EF4-FFF2-40B4-BE49-F238E27FC236}">
                <a16:creationId xmlns:a16="http://schemas.microsoft.com/office/drawing/2014/main" id="{4D496715-68BB-3CA8-9DD6-7455F3A5F234}"/>
              </a:ext>
            </a:extLst>
          </p:cNvPr>
          <p:cNvSpPr txBox="1"/>
          <p:nvPr/>
        </p:nvSpPr>
        <p:spPr>
          <a:xfrm>
            <a:off x="4214191" y="989630"/>
            <a:ext cx="4094921"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1E477C"/>
                </a:solidFill>
                <a:effectLst/>
                <a:latin typeface="Arial" panose="020B0604020202020204" pitchFamily="34" charset="0"/>
                <a:cs typeface="Arial" panose="020B0604020202020204" pitchFamily="34" charset="0"/>
              </a:rPr>
              <a:t>Parent Volunteers </a:t>
            </a:r>
            <a:endParaRPr kumimoji="0" lang="en-US" altLang="en-US" sz="3600" b="0" i="0" u="none" strike="noStrike" cap="none" normalizeH="0" baseline="0" dirty="0">
              <a:ln>
                <a:noFill/>
              </a:ln>
              <a:solidFill>
                <a:schemeClr val="tx1"/>
              </a:solidFill>
              <a:effectLst/>
            </a:endParaRPr>
          </a:p>
        </p:txBody>
      </p:sp>
      <p:pic>
        <p:nvPicPr>
          <p:cNvPr id="4102" name="Picture 6" descr="page12image545000576">
            <a:extLst>
              <a:ext uri="{FF2B5EF4-FFF2-40B4-BE49-F238E27FC236}">
                <a16:creationId xmlns:a16="http://schemas.microsoft.com/office/drawing/2014/main" id="{76A58590-A86D-D042-BAC8-CB861AF17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9094" y="2128993"/>
            <a:ext cx="5128593" cy="3419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227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C651F62-F265-104C-830B-3DF8F8253DAB}"/>
              </a:ext>
            </a:extLst>
          </p:cNvPr>
          <p:cNvSpPr>
            <a:spLocks noGrp="1"/>
          </p:cNvSpPr>
          <p:nvPr>
            <p:ph type="subTitle" idx="4294967295"/>
          </p:nvPr>
        </p:nvSpPr>
        <p:spPr>
          <a:xfrm>
            <a:off x="1667267" y="3136847"/>
            <a:ext cx="9144000" cy="1655762"/>
          </a:xfrm>
          <a:prstGeom prst="rect">
            <a:avLst/>
          </a:prstGeom>
        </p:spPr>
        <p:txBody>
          <a:bodyPr/>
          <a:lstStyle/>
          <a:p>
            <a:pPr marL="0" indent="0" algn="ctr">
              <a:buNone/>
            </a:pPr>
            <a:r>
              <a:rPr lang="en-US" sz="6000" b="1" dirty="0">
                <a:solidFill>
                  <a:srgbClr val="002060"/>
                </a:solidFill>
              </a:rPr>
              <a:t>Think Snow!</a:t>
            </a:r>
          </a:p>
        </p:txBody>
      </p:sp>
      <p:pic>
        <p:nvPicPr>
          <p:cNvPr id="2" name="Picture 2" descr="Image result for snowflakes images">
            <a:extLst>
              <a:ext uri="{FF2B5EF4-FFF2-40B4-BE49-F238E27FC236}">
                <a16:creationId xmlns:a16="http://schemas.microsoft.com/office/drawing/2014/main" id="{1A23FF3C-C0FA-FB92-B19F-2DC96986B19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43645" y="1400839"/>
            <a:ext cx="1504710" cy="1203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descr="Image result for snowflakes images">
            <a:extLst>
              <a:ext uri="{FF2B5EF4-FFF2-40B4-BE49-F238E27FC236}">
                <a16:creationId xmlns:a16="http://schemas.microsoft.com/office/drawing/2014/main" id="{A86EF37D-0A2C-7C37-CC14-37C5DFFAF69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43645" y="4538609"/>
            <a:ext cx="1504710" cy="1203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60259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359596" y="1598386"/>
            <a:ext cx="4352657" cy="4616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marL="234950" indent="-234950" defTabSz="457200" eaLnBrk="1" fontAlgn="auto" hangingPunct="1">
              <a:spcBef>
                <a:spcPct val="0"/>
              </a:spcBef>
              <a:spcAft>
                <a:spcPts val="0"/>
              </a:spcAft>
              <a:buClr>
                <a:schemeClr val="accent1">
                  <a:lumMod val="50000"/>
                </a:schemeClr>
              </a:buClr>
              <a:buSzTx/>
            </a:pPr>
            <a:r>
              <a:rPr lang="en-US" altLang="en-US" sz="2400" dirty="0">
                <a:solidFill>
                  <a:srgbClr val="000099"/>
                </a:solidFill>
                <a:latin typeface="Arial" panose="020B0604020202020204" pitchFamily="34" charset="0"/>
              </a:rPr>
              <a:t> </a:t>
            </a:r>
            <a:r>
              <a:rPr lang="en-US" altLang="en-US" sz="2400" dirty="0">
                <a:solidFill>
                  <a:schemeClr val="accent1">
                    <a:lumMod val="50000"/>
                  </a:schemeClr>
                </a:solidFill>
                <a:latin typeface="Arial" panose="020B0604020202020204" pitchFamily="34" charset="0"/>
              </a:rPr>
              <a:t>Ashley Calvert</a:t>
            </a:r>
          </a:p>
          <a:p>
            <a:pPr marL="234950" indent="-234950" defTabSz="457200" eaLnBrk="1" fontAlgn="auto" hangingPunct="1">
              <a:spcBef>
                <a:spcPct val="0"/>
              </a:spcBef>
              <a:spcAft>
                <a:spcPts val="0"/>
              </a:spcAft>
              <a:buClrTx/>
              <a:buSzTx/>
              <a:buNone/>
            </a:pPr>
            <a:r>
              <a:rPr lang="en-US" altLang="en-US" sz="2400" dirty="0">
                <a:solidFill>
                  <a:schemeClr val="accent1">
                    <a:lumMod val="50000"/>
                  </a:schemeClr>
                </a:solidFill>
                <a:latin typeface="Arial" panose="020B0604020202020204" pitchFamily="34" charset="0"/>
              </a:rPr>
              <a:t>		</a:t>
            </a:r>
            <a:r>
              <a:rPr lang="en-US" altLang="en-US" sz="1600" dirty="0">
                <a:solidFill>
                  <a:schemeClr val="accent1">
                    <a:lumMod val="50000"/>
                  </a:schemeClr>
                </a:solidFill>
                <a:latin typeface="Arial" panose="020B0604020202020204" pitchFamily="34" charset="0"/>
              </a:rPr>
              <a:t>Century High School</a:t>
            </a:r>
          </a:p>
          <a:p>
            <a:pPr marL="234950" indent="-234950" defTabSz="457200" eaLnBrk="1" fontAlgn="auto" hangingPunct="1">
              <a:spcBef>
                <a:spcPct val="0"/>
              </a:spcBef>
              <a:spcAft>
                <a:spcPts val="0"/>
              </a:spcAft>
              <a:buClrTx/>
              <a:buSzTx/>
            </a:pPr>
            <a:r>
              <a:rPr lang="en-US" altLang="en-US" sz="2400" dirty="0">
                <a:solidFill>
                  <a:schemeClr val="accent1">
                    <a:lumMod val="50000"/>
                  </a:schemeClr>
                </a:solidFill>
                <a:latin typeface="Arial" panose="020B0604020202020204" pitchFamily="34" charset="0"/>
              </a:rPr>
              <a:t> Amelia Decker</a:t>
            </a:r>
          </a:p>
          <a:p>
            <a:pPr marL="234950" lvl="1" indent="-234950" defTabSz="457200" eaLnBrk="1" fontAlgn="auto" hangingPunct="1">
              <a:spcBef>
                <a:spcPct val="0"/>
              </a:spcBef>
              <a:spcAft>
                <a:spcPts val="0"/>
              </a:spcAft>
              <a:buClrTx/>
              <a:buSzTx/>
              <a:buNone/>
            </a:pPr>
            <a:r>
              <a:rPr lang="en-US" altLang="en-US" sz="1600" dirty="0">
                <a:solidFill>
                  <a:schemeClr val="accent1">
                    <a:lumMod val="50000"/>
                  </a:schemeClr>
                </a:solidFill>
                <a:latin typeface="Arial" panose="020B0604020202020204" pitchFamily="34" charset="0"/>
              </a:rPr>
              <a:t> 		Mayo High School</a:t>
            </a:r>
            <a:endParaRPr lang="it-IT" altLang="en-US" sz="1600" dirty="0">
              <a:solidFill>
                <a:schemeClr val="accent1">
                  <a:lumMod val="50000"/>
                </a:schemeClr>
              </a:solidFill>
              <a:latin typeface="Arial" panose="020B0604020202020204" pitchFamily="34" charset="0"/>
            </a:endParaRPr>
          </a:p>
          <a:p>
            <a:pPr marL="234950" indent="-234950" defTabSz="457200" eaLnBrk="1" fontAlgn="auto" hangingPunct="1">
              <a:spcBef>
                <a:spcPct val="0"/>
              </a:spcBef>
              <a:spcAft>
                <a:spcPts val="0"/>
              </a:spcAft>
              <a:buClrTx/>
              <a:buSzTx/>
            </a:pPr>
            <a:r>
              <a:rPr lang="en-US" altLang="en-US" sz="2400" dirty="0">
                <a:solidFill>
                  <a:schemeClr val="accent1">
                    <a:lumMod val="50000"/>
                  </a:schemeClr>
                </a:solidFill>
                <a:latin typeface="Arial" panose="020B0604020202020204" pitchFamily="34" charset="0"/>
              </a:rPr>
              <a:t> Eli Hicks</a:t>
            </a:r>
          </a:p>
          <a:p>
            <a:pPr marL="234950" indent="-234950" defTabSz="457200">
              <a:spcBef>
                <a:spcPct val="0"/>
              </a:spcBef>
              <a:buClrTx/>
              <a:buSzTx/>
              <a:buNone/>
            </a:pPr>
            <a:r>
              <a:rPr lang="en-US" altLang="en-US" sz="1600" dirty="0">
                <a:solidFill>
                  <a:schemeClr val="accent1">
                    <a:lumMod val="50000"/>
                  </a:schemeClr>
                </a:solidFill>
                <a:latin typeface="Arial" panose="020B0604020202020204" pitchFamily="34" charset="0"/>
              </a:rPr>
              <a:t>	    Homeschool</a:t>
            </a:r>
            <a:endParaRPr lang="en-US" altLang="en-US" sz="2400" dirty="0">
              <a:solidFill>
                <a:schemeClr val="accent1">
                  <a:lumMod val="50000"/>
                </a:schemeClr>
              </a:solidFill>
              <a:latin typeface="Arial" panose="020B0604020202020204" pitchFamily="34" charset="0"/>
            </a:endParaRPr>
          </a:p>
          <a:p>
            <a:pPr marL="234950" indent="-234950" defTabSz="457200" eaLnBrk="1" fontAlgn="auto" hangingPunct="1">
              <a:spcBef>
                <a:spcPct val="0"/>
              </a:spcBef>
              <a:spcAft>
                <a:spcPts val="0"/>
              </a:spcAft>
              <a:buClrTx/>
              <a:buSzTx/>
            </a:pPr>
            <a:r>
              <a:rPr lang="en-US" altLang="en-US" sz="2400" dirty="0">
                <a:solidFill>
                  <a:schemeClr val="accent1">
                    <a:lumMod val="50000"/>
                  </a:schemeClr>
                </a:solidFill>
                <a:latin typeface="Arial" panose="020B0604020202020204" pitchFamily="34" charset="0"/>
              </a:rPr>
              <a:t> Nathan </a:t>
            </a:r>
            <a:r>
              <a:rPr lang="en-US" altLang="en-US" sz="2400" dirty="0" err="1">
                <a:solidFill>
                  <a:schemeClr val="accent1">
                    <a:lumMod val="50000"/>
                  </a:schemeClr>
                </a:solidFill>
                <a:latin typeface="Arial" panose="020B0604020202020204" pitchFamily="34" charset="0"/>
              </a:rPr>
              <a:t>Jeche</a:t>
            </a:r>
            <a:endParaRPr lang="en-US" altLang="en-US" sz="2400" dirty="0">
              <a:solidFill>
                <a:schemeClr val="accent1">
                  <a:lumMod val="50000"/>
                </a:schemeClr>
              </a:solidFill>
              <a:latin typeface="Arial" panose="020B0604020202020204" pitchFamily="34" charset="0"/>
            </a:endParaRPr>
          </a:p>
          <a:p>
            <a:pPr marL="234950" indent="-234950" defTabSz="457200" eaLnBrk="1" fontAlgn="auto" hangingPunct="1">
              <a:spcBef>
                <a:spcPct val="0"/>
              </a:spcBef>
              <a:spcAft>
                <a:spcPts val="0"/>
              </a:spcAft>
              <a:buClrTx/>
              <a:buSzTx/>
              <a:buNone/>
            </a:pPr>
            <a:r>
              <a:rPr lang="en-US" altLang="en-US" sz="1600" dirty="0">
                <a:solidFill>
                  <a:schemeClr val="accent1">
                    <a:lumMod val="50000"/>
                  </a:schemeClr>
                </a:solidFill>
                <a:latin typeface="Arial" panose="020B0604020202020204" pitchFamily="34" charset="0"/>
              </a:rPr>
              <a:t>     	Stewartville High School</a:t>
            </a:r>
          </a:p>
          <a:p>
            <a:pPr marL="234950" indent="-234950" defTabSz="457200" eaLnBrk="1" fontAlgn="auto" hangingPunct="1">
              <a:spcBef>
                <a:spcPct val="0"/>
              </a:spcBef>
              <a:spcAft>
                <a:spcPts val="0"/>
              </a:spcAft>
              <a:buClrTx/>
              <a:buSzTx/>
            </a:pPr>
            <a:r>
              <a:rPr lang="en-US" altLang="en-US" sz="2400" dirty="0">
                <a:solidFill>
                  <a:schemeClr val="accent1">
                    <a:lumMod val="50000"/>
                  </a:schemeClr>
                </a:solidFill>
                <a:latin typeface="Arial" panose="020B0604020202020204" pitchFamily="34" charset="0"/>
              </a:rPr>
              <a:t> Soren </a:t>
            </a:r>
            <a:r>
              <a:rPr lang="en-US" altLang="en-US" sz="2400" dirty="0" err="1">
                <a:solidFill>
                  <a:schemeClr val="accent1">
                    <a:lumMod val="50000"/>
                  </a:schemeClr>
                </a:solidFill>
                <a:latin typeface="Arial" panose="020B0604020202020204" pitchFamily="34" charset="0"/>
              </a:rPr>
              <a:t>Laack</a:t>
            </a:r>
            <a:endParaRPr lang="en-US" altLang="en-US" sz="2400" dirty="0">
              <a:solidFill>
                <a:schemeClr val="accent1">
                  <a:lumMod val="50000"/>
                </a:schemeClr>
              </a:solidFill>
              <a:latin typeface="Arial" panose="020B0604020202020204" pitchFamily="34" charset="0"/>
            </a:endParaRPr>
          </a:p>
          <a:p>
            <a:pPr marL="234950" lvl="2" indent="-234950" defTabSz="457200" eaLnBrk="1" fontAlgn="auto" hangingPunct="1">
              <a:spcBef>
                <a:spcPct val="0"/>
              </a:spcBef>
              <a:spcAft>
                <a:spcPts val="0"/>
              </a:spcAft>
              <a:buClrTx/>
              <a:buNone/>
            </a:pPr>
            <a:r>
              <a:rPr lang="en-US" altLang="en-US" sz="1800" dirty="0">
                <a:solidFill>
                  <a:schemeClr val="accent1">
                    <a:lumMod val="50000"/>
                  </a:schemeClr>
                </a:solidFill>
                <a:latin typeface="Arial" panose="020B0604020202020204" pitchFamily="34" charset="0"/>
              </a:rPr>
              <a:t>    	</a:t>
            </a:r>
            <a:r>
              <a:rPr lang="en-US" altLang="en-US" sz="1600" dirty="0">
                <a:solidFill>
                  <a:schemeClr val="accent1">
                    <a:lumMod val="50000"/>
                  </a:schemeClr>
                </a:solidFill>
                <a:latin typeface="Arial" panose="020B0604020202020204" pitchFamily="34" charset="0"/>
              </a:rPr>
              <a:t>Mayo High School</a:t>
            </a:r>
          </a:p>
          <a:p>
            <a:pPr marL="234950" lvl="1" indent="-234950" defTabSz="457200" eaLnBrk="1" fontAlgn="auto" hangingPunct="1">
              <a:spcBef>
                <a:spcPct val="0"/>
              </a:spcBef>
              <a:spcAft>
                <a:spcPts val="0"/>
              </a:spcAft>
              <a:buClrTx/>
              <a:buFont typeface="Wingdings" panose="05000000000000000000" pitchFamily="2" charset="2"/>
              <a:buChar char="§"/>
            </a:pPr>
            <a:r>
              <a:rPr lang="en-US" altLang="en-US" dirty="0">
                <a:solidFill>
                  <a:schemeClr val="accent1">
                    <a:lumMod val="50000"/>
                  </a:schemeClr>
                </a:solidFill>
                <a:latin typeface="Arial" panose="020B0604020202020204" pitchFamily="34" charset="0"/>
              </a:rPr>
              <a:t> Lainey </a:t>
            </a:r>
            <a:r>
              <a:rPr lang="en-US" altLang="en-US" dirty="0" err="1">
                <a:solidFill>
                  <a:schemeClr val="accent1">
                    <a:lumMod val="50000"/>
                  </a:schemeClr>
                </a:solidFill>
                <a:latin typeface="Arial" panose="020B0604020202020204" pitchFamily="34" charset="0"/>
              </a:rPr>
              <a:t>LeQuire</a:t>
            </a:r>
            <a:endParaRPr lang="en-US" altLang="en-US" dirty="0">
              <a:solidFill>
                <a:schemeClr val="accent1">
                  <a:lumMod val="50000"/>
                </a:schemeClr>
              </a:solidFill>
              <a:latin typeface="Arial" panose="020B0604020202020204" pitchFamily="34" charset="0"/>
            </a:endParaRPr>
          </a:p>
          <a:p>
            <a:pPr marL="0" lvl="1" indent="0" defTabSz="457200" eaLnBrk="1" fontAlgn="auto" hangingPunct="1">
              <a:spcBef>
                <a:spcPct val="0"/>
              </a:spcBef>
              <a:spcAft>
                <a:spcPts val="0"/>
              </a:spcAft>
              <a:buClrTx/>
              <a:buNone/>
            </a:pPr>
            <a:r>
              <a:rPr lang="en-US" altLang="en-US" sz="1600" dirty="0">
                <a:solidFill>
                  <a:schemeClr val="accent1">
                    <a:lumMod val="50000"/>
                  </a:schemeClr>
                </a:solidFill>
                <a:latin typeface="Arial" panose="020B0604020202020204" pitchFamily="34" charset="0"/>
              </a:rPr>
              <a:t>	John Marshall High School</a:t>
            </a:r>
          </a:p>
          <a:p>
            <a:pPr marL="234950" lvl="1" indent="-234950" defTabSz="457200" eaLnBrk="1" fontAlgn="auto" hangingPunct="1">
              <a:spcBef>
                <a:spcPct val="0"/>
              </a:spcBef>
              <a:spcAft>
                <a:spcPts val="0"/>
              </a:spcAft>
              <a:buClrTx/>
              <a:buFont typeface="Wingdings" panose="05000000000000000000" pitchFamily="2" charset="2"/>
              <a:buChar char="§"/>
            </a:pPr>
            <a:r>
              <a:rPr lang="en-US" altLang="en-US" dirty="0">
                <a:solidFill>
                  <a:schemeClr val="accent1">
                    <a:lumMod val="50000"/>
                  </a:schemeClr>
                </a:solidFill>
                <a:latin typeface="Arial" panose="020B0604020202020204" pitchFamily="34" charset="0"/>
              </a:rPr>
              <a:t>Sylvie McBride-</a:t>
            </a:r>
            <a:r>
              <a:rPr lang="en-US" altLang="en-US" dirty="0" err="1">
                <a:solidFill>
                  <a:schemeClr val="accent1">
                    <a:lumMod val="50000"/>
                  </a:schemeClr>
                </a:solidFill>
                <a:latin typeface="Arial" panose="020B0604020202020204" pitchFamily="34" charset="0"/>
              </a:rPr>
              <a:t>Bergum</a:t>
            </a:r>
            <a:endParaRPr lang="en-US" altLang="en-US" dirty="0">
              <a:solidFill>
                <a:schemeClr val="accent1">
                  <a:lumMod val="50000"/>
                </a:schemeClr>
              </a:solidFill>
              <a:latin typeface="Arial" panose="020B0604020202020204" pitchFamily="34" charset="0"/>
            </a:endParaRPr>
          </a:p>
          <a:p>
            <a:pPr marL="234950" lvl="1" indent="-234950" defTabSz="457200" eaLnBrk="1" fontAlgn="auto" hangingPunct="1">
              <a:spcBef>
                <a:spcPct val="0"/>
              </a:spcBef>
              <a:spcAft>
                <a:spcPts val="0"/>
              </a:spcAft>
              <a:buClrTx/>
              <a:buNone/>
            </a:pPr>
            <a:r>
              <a:rPr lang="en-US" altLang="en-US" sz="1600" dirty="0">
                <a:solidFill>
                  <a:schemeClr val="accent1">
                    <a:lumMod val="50000"/>
                  </a:schemeClr>
                </a:solidFill>
                <a:latin typeface="Arial" panose="020B0604020202020204" pitchFamily="34" charset="0"/>
              </a:rPr>
              <a:t>	    Mayo High School</a:t>
            </a:r>
          </a:p>
        </p:txBody>
      </p:sp>
      <p:sp>
        <p:nvSpPr>
          <p:cNvPr id="5" name="Text Box 3"/>
          <p:cNvSpPr txBox="1">
            <a:spLocks noChangeArrowheads="1"/>
          </p:cNvSpPr>
          <p:nvPr/>
        </p:nvSpPr>
        <p:spPr bwMode="auto">
          <a:xfrm>
            <a:off x="301757" y="953676"/>
            <a:ext cx="2996246" cy="618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a:lnSpc>
                <a:spcPct val="90000"/>
              </a:lnSpc>
              <a:spcBef>
                <a:spcPct val="0"/>
              </a:spcBef>
              <a:buClrTx/>
              <a:buSzTx/>
              <a:buFontTx/>
              <a:buNone/>
            </a:pPr>
            <a:r>
              <a:rPr lang="en-US" altLang="en-US" sz="3800" b="1" u="sng" spc="-100" dirty="0">
                <a:solidFill>
                  <a:srgbClr val="002060"/>
                </a:solidFill>
                <a:latin typeface="+mj-lt"/>
                <a:ea typeface="+mj-ea"/>
                <a:cs typeface="+mj-cs"/>
              </a:rPr>
              <a:t>Team Captains</a:t>
            </a:r>
          </a:p>
        </p:txBody>
      </p:sp>
      <p:sp>
        <p:nvSpPr>
          <p:cNvPr id="3" name="Rectangle 2">
            <a:extLst>
              <a:ext uri="{FF2B5EF4-FFF2-40B4-BE49-F238E27FC236}">
                <a16:creationId xmlns:a16="http://schemas.microsoft.com/office/drawing/2014/main" id="{6E6275F9-AC6D-4E5E-BA77-D711C60F849F}"/>
              </a:ext>
            </a:extLst>
          </p:cNvPr>
          <p:cNvSpPr/>
          <p:nvPr/>
        </p:nvSpPr>
        <p:spPr>
          <a:xfrm>
            <a:off x="1524000" y="0"/>
            <a:ext cx="9144000" cy="68580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ollage of a person and person&#10;&#10;Description automatically generated with low confidence">
            <a:extLst>
              <a:ext uri="{FF2B5EF4-FFF2-40B4-BE49-F238E27FC236}">
                <a16:creationId xmlns:a16="http://schemas.microsoft.com/office/drawing/2014/main" id="{9D549DDB-CE65-9D98-948D-ED67FEF450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329" y="1115499"/>
            <a:ext cx="5321595" cy="53215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F909F-F55C-4246-8C09-3A183E1472D0}"/>
              </a:ext>
            </a:extLst>
          </p:cNvPr>
          <p:cNvSpPr>
            <a:spLocks noGrp="1"/>
          </p:cNvSpPr>
          <p:nvPr>
            <p:ph type="title" idx="4294967295"/>
          </p:nvPr>
        </p:nvSpPr>
        <p:spPr>
          <a:xfrm>
            <a:off x="565309" y="1809632"/>
            <a:ext cx="10515600" cy="704369"/>
          </a:xfrm>
          <a:prstGeom prst="rect">
            <a:avLst/>
          </a:prstGeom>
        </p:spPr>
        <p:txBody>
          <a:bodyPr/>
          <a:lstStyle/>
          <a:p>
            <a:r>
              <a:rPr lang="en-US" dirty="0">
                <a:solidFill>
                  <a:srgbClr val="002060"/>
                </a:solidFill>
              </a:rPr>
              <a:t>Volunteer Coaching Staff:</a:t>
            </a:r>
          </a:p>
        </p:txBody>
      </p:sp>
      <p:sp>
        <p:nvSpPr>
          <p:cNvPr id="4" name="Text Box 3">
            <a:extLst>
              <a:ext uri="{FF2B5EF4-FFF2-40B4-BE49-F238E27FC236}">
                <a16:creationId xmlns:a16="http://schemas.microsoft.com/office/drawing/2014/main" id="{47EDEB1B-3AA3-8138-CA3D-05E28B71E89A}"/>
              </a:ext>
            </a:extLst>
          </p:cNvPr>
          <p:cNvSpPr txBox="1">
            <a:spLocks noChangeArrowheads="1"/>
          </p:cNvSpPr>
          <p:nvPr/>
        </p:nvSpPr>
        <p:spPr bwMode="auto">
          <a:xfrm>
            <a:off x="565309" y="3624622"/>
            <a:ext cx="2263775" cy="28293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o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nSpc>
                <a:spcPct val="90000"/>
              </a:lnSpc>
              <a:spcBef>
                <a:spcPct val="0"/>
              </a:spcBef>
              <a:buClrTx/>
              <a:buSzTx/>
              <a:buFontTx/>
              <a:buNone/>
            </a:pPr>
            <a:r>
              <a:rPr lang="en-US" altLang="en-US" sz="1800" dirty="0">
                <a:solidFill>
                  <a:srgbClr val="002060"/>
                </a:solidFill>
                <a:latin typeface="Arial" panose="020B0604020202020204" pitchFamily="34" charset="0"/>
              </a:rPr>
              <a:t>Shawn Baranczyk</a:t>
            </a:r>
          </a:p>
          <a:p>
            <a:pPr>
              <a:lnSpc>
                <a:spcPct val="90000"/>
              </a:lnSpc>
              <a:spcBef>
                <a:spcPct val="0"/>
              </a:spcBef>
              <a:buClrTx/>
              <a:buSzTx/>
              <a:buFontTx/>
              <a:buNone/>
            </a:pPr>
            <a:r>
              <a:rPr lang="en-US" altLang="en-US" sz="1800" dirty="0">
                <a:solidFill>
                  <a:srgbClr val="002060"/>
                </a:solidFill>
                <a:latin typeface="Arial" panose="020B0604020202020204" pitchFamily="34" charset="0"/>
              </a:rPr>
              <a:t>Mark </a:t>
            </a:r>
            <a:r>
              <a:rPr lang="en-US" altLang="en-US" sz="1800" dirty="0" err="1">
                <a:solidFill>
                  <a:srgbClr val="002060"/>
                </a:solidFill>
                <a:latin typeface="Arial" panose="020B0604020202020204" pitchFamily="34" charset="0"/>
              </a:rPr>
              <a:t>Behrends</a:t>
            </a:r>
            <a:endParaRPr lang="en-US" altLang="en-US" sz="1800" dirty="0">
              <a:solidFill>
                <a:srgbClr val="002060"/>
              </a:solidFill>
              <a:latin typeface="Arial" panose="020B0604020202020204" pitchFamily="34" charset="0"/>
            </a:endParaRPr>
          </a:p>
          <a:p>
            <a:pPr>
              <a:lnSpc>
                <a:spcPct val="90000"/>
              </a:lnSpc>
              <a:spcBef>
                <a:spcPct val="0"/>
              </a:spcBef>
              <a:buClrTx/>
              <a:buSzTx/>
              <a:buNone/>
            </a:pPr>
            <a:r>
              <a:rPr lang="en-US" altLang="en-US" sz="1800" dirty="0">
                <a:solidFill>
                  <a:srgbClr val="002060"/>
                </a:solidFill>
                <a:latin typeface="Arial" panose="020B0604020202020204" pitchFamily="34" charset="0"/>
              </a:rPr>
              <a:t>Jim Bennett</a:t>
            </a:r>
          </a:p>
          <a:p>
            <a:pPr>
              <a:lnSpc>
                <a:spcPct val="90000"/>
              </a:lnSpc>
              <a:spcBef>
                <a:spcPct val="0"/>
              </a:spcBef>
              <a:buClrTx/>
              <a:buSzTx/>
              <a:buFontTx/>
              <a:buNone/>
            </a:pPr>
            <a:r>
              <a:rPr lang="en-US" altLang="en-US" sz="1800" dirty="0" err="1">
                <a:solidFill>
                  <a:srgbClr val="002060"/>
                </a:solidFill>
                <a:latin typeface="Arial" panose="020B0604020202020204" pitchFamily="34" charset="0"/>
              </a:rPr>
              <a:t>Darald</a:t>
            </a:r>
            <a:r>
              <a:rPr lang="en-US" altLang="en-US" sz="1800" dirty="0">
                <a:solidFill>
                  <a:srgbClr val="002060"/>
                </a:solidFill>
                <a:latin typeface="Arial" panose="020B0604020202020204" pitchFamily="34" charset="0"/>
              </a:rPr>
              <a:t> </a:t>
            </a:r>
            <a:r>
              <a:rPr lang="en-US" altLang="en-US" sz="1800" dirty="0" err="1">
                <a:solidFill>
                  <a:srgbClr val="002060"/>
                </a:solidFill>
                <a:latin typeface="Arial" panose="020B0604020202020204" pitchFamily="34" charset="0"/>
              </a:rPr>
              <a:t>Bothun</a:t>
            </a:r>
            <a:endParaRPr lang="en-US" altLang="en-US" sz="1800" dirty="0">
              <a:solidFill>
                <a:srgbClr val="002060"/>
              </a:solidFill>
              <a:latin typeface="Arial" panose="020B0604020202020204" pitchFamily="34" charset="0"/>
            </a:endParaRPr>
          </a:p>
          <a:p>
            <a:pPr>
              <a:lnSpc>
                <a:spcPct val="90000"/>
              </a:lnSpc>
              <a:spcBef>
                <a:spcPct val="0"/>
              </a:spcBef>
              <a:buClrTx/>
              <a:buSzTx/>
              <a:buFontTx/>
              <a:buNone/>
            </a:pPr>
            <a:r>
              <a:rPr lang="en-US" altLang="en-US" sz="1800" dirty="0">
                <a:solidFill>
                  <a:srgbClr val="002060"/>
                </a:solidFill>
                <a:latin typeface="Arial" panose="020B0604020202020204" pitchFamily="34" charset="0"/>
              </a:rPr>
              <a:t>Roberto </a:t>
            </a:r>
            <a:r>
              <a:rPr lang="en-US" altLang="en-US" sz="1800" dirty="0" err="1">
                <a:solidFill>
                  <a:srgbClr val="002060"/>
                </a:solidFill>
                <a:latin typeface="Arial" panose="020B0604020202020204" pitchFamily="34" charset="0"/>
              </a:rPr>
              <a:t>Cattaneo</a:t>
            </a:r>
            <a:endParaRPr lang="en-US" altLang="en-US" sz="1800" dirty="0">
              <a:solidFill>
                <a:srgbClr val="002060"/>
              </a:solidFill>
              <a:latin typeface="Arial" panose="020B0604020202020204" pitchFamily="34" charset="0"/>
            </a:endParaRPr>
          </a:p>
          <a:p>
            <a:pPr>
              <a:lnSpc>
                <a:spcPct val="90000"/>
              </a:lnSpc>
              <a:spcBef>
                <a:spcPct val="0"/>
              </a:spcBef>
              <a:buClrTx/>
              <a:buSzTx/>
              <a:buFontTx/>
              <a:buNone/>
            </a:pPr>
            <a:r>
              <a:rPr lang="en-US" altLang="en-US" sz="1800" dirty="0">
                <a:solidFill>
                  <a:srgbClr val="002060"/>
                </a:solidFill>
                <a:latin typeface="Arial" panose="020B0604020202020204" pitchFamily="34" charset="0"/>
              </a:rPr>
              <a:t>Erin Dewey</a:t>
            </a:r>
          </a:p>
          <a:p>
            <a:pPr>
              <a:lnSpc>
                <a:spcPct val="90000"/>
              </a:lnSpc>
              <a:spcBef>
                <a:spcPct val="0"/>
              </a:spcBef>
              <a:buClrTx/>
              <a:buSzTx/>
              <a:buFontTx/>
              <a:buNone/>
            </a:pPr>
            <a:r>
              <a:rPr lang="en-US" altLang="en-US" sz="1800" dirty="0">
                <a:solidFill>
                  <a:srgbClr val="002060"/>
                </a:solidFill>
                <a:latin typeface="Arial" panose="020B0604020202020204" pitchFamily="34" charset="0"/>
              </a:rPr>
              <a:t>Steven Felton</a:t>
            </a:r>
          </a:p>
          <a:p>
            <a:pPr>
              <a:lnSpc>
                <a:spcPct val="90000"/>
              </a:lnSpc>
              <a:spcBef>
                <a:spcPct val="0"/>
              </a:spcBef>
              <a:buClrTx/>
              <a:buSzTx/>
              <a:buFontTx/>
              <a:buNone/>
            </a:pPr>
            <a:r>
              <a:rPr lang="en-US" altLang="en-US" sz="1800" dirty="0">
                <a:solidFill>
                  <a:srgbClr val="002060"/>
                </a:solidFill>
                <a:latin typeface="Arial" panose="020B0604020202020204" pitchFamily="34" charset="0"/>
              </a:rPr>
              <a:t>Joey Furst</a:t>
            </a:r>
          </a:p>
          <a:p>
            <a:pPr>
              <a:lnSpc>
                <a:spcPct val="90000"/>
              </a:lnSpc>
              <a:spcBef>
                <a:spcPct val="0"/>
              </a:spcBef>
              <a:buClrTx/>
              <a:buSzTx/>
              <a:buNone/>
            </a:pPr>
            <a:r>
              <a:rPr lang="en-US" altLang="en-US" sz="1800" dirty="0">
                <a:solidFill>
                  <a:srgbClr val="002060"/>
                </a:solidFill>
                <a:latin typeface="Arial" panose="020B0604020202020204" pitchFamily="34" charset="0"/>
              </a:rPr>
              <a:t>Joe Gyura</a:t>
            </a:r>
          </a:p>
          <a:p>
            <a:pPr>
              <a:lnSpc>
                <a:spcPct val="90000"/>
              </a:lnSpc>
              <a:spcBef>
                <a:spcPct val="0"/>
              </a:spcBef>
              <a:buClrTx/>
              <a:buSzTx/>
              <a:buNone/>
            </a:pPr>
            <a:r>
              <a:rPr lang="en-US" altLang="en-US" sz="1800" dirty="0">
                <a:solidFill>
                  <a:srgbClr val="002060"/>
                </a:solidFill>
                <a:latin typeface="Arial" panose="020B0604020202020204" pitchFamily="34" charset="0"/>
              </a:rPr>
              <a:t>Curt Hale</a:t>
            </a:r>
          </a:p>
          <a:p>
            <a:pPr>
              <a:lnSpc>
                <a:spcPct val="90000"/>
              </a:lnSpc>
              <a:spcBef>
                <a:spcPct val="0"/>
              </a:spcBef>
              <a:buClrTx/>
              <a:buSzTx/>
              <a:buFontTx/>
              <a:buNone/>
            </a:pPr>
            <a:endParaRPr lang="en-US" altLang="en-US" sz="1800" dirty="0">
              <a:solidFill>
                <a:srgbClr val="002060"/>
              </a:solidFill>
              <a:latin typeface="Arial" panose="020B0604020202020204" pitchFamily="34" charset="0"/>
            </a:endParaRPr>
          </a:p>
        </p:txBody>
      </p:sp>
      <p:pic>
        <p:nvPicPr>
          <p:cNvPr id="5" name="Picture 4" descr="UNADJUSTEDNONRAW_thumb_b06.jpg">
            <a:extLst>
              <a:ext uri="{FF2B5EF4-FFF2-40B4-BE49-F238E27FC236}">
                <a16:creationId xmlns:a16="http://schemas.microsoft.com/office/drawing/2014/main" id="{262CA17B-4DCE-2C84-1A2F-DF713BB2A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5681" y="881632"/>
            <a:ext cx="3413828" cy="2560371"/>
          </a:xfrm>
          <a:prstGeom prst="rect">
            <a:avLst/>
          </a:prstGeom>
        </p:spPr>
      </p:pic>
      <p:sp>
        <p:nvSpPr>
          <p:cNvPr id="6" name="Text Box 3">
            <a:extLst>
              <a:ext uri="{FF2B5EF4-FFF2-40B4-BE49-F238E27FC236}">
                <a16:creationId xmlns:a16="http://schemas.microsoft.com/office/drawing/2014/main" id="{F21C64D8-B03D-DC71-D1C1-909951D8871E}"/>
              </a:ext>
            </a:extLst>
          </p:cNvPr>
          <p:cNvSpPr txBox="1">
            <a:spLocks noChangeArrowheads="1"/>
          </p:cNvSpPr>
          <p:nvPr/>
        </p:nvSpPr>
        <p:spPr bwMode="auto">
          <a:xfrm>
            <a:off x="4727157" y="3632747"/>
            <a:ext cx="2918080" cy="29656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o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nSpc>
                <a:spcPct val="90000"/>
              </a:lnSpc>
              <a:spcBef>
                <a:spcPct val="0"/>
              </a:spcBef>
              <a:buClrTx/>
              <a:buSzTx/>
              <a:buFontTx/>
              <a:buNone/>
            </a:pPr>
            <a:r>
              <a:rPr lang="en-US" altLang="en-US" sz="1800" dirty="0">
                <a:solidFill>
                  <a:srgbClr val="002060"/>
                </a:solidFill>
                <a:latin typeface="Arial" panose="020B0604020202020204" pitchFamily="34" charset="0"/>
              </a:rPr>
              <a:t>Bob MacCarty</a:t>
            </a:r>
          </a:p>
          <a:p>
            <a:pPr>
              <a:lnSpc>
                <a:spcPct val="90000"/>
              </a:lnSpc>
              <a:spcBef>
                <a:spcPct val="0"/>
              </a:spcBef>
              <a:buClrTx/>
              <a:buSzTx/>
              <a:buFontTx/>
              <a:buNone/>
            </a:pPr>
            <a:r>
              <a:rPr lang="en-US" altLang="en-US" sz="1800" dirty="0">
                <a:solidFill>
                  <a:srgbClr val="002060"/>
                </a:solidFill>
                <a:latin typeface="Arial" panose="020B0604020202020204" pitchFamily="34" charset="0"/>
              </a:rPr>
              <a:t>Bob Manulik</a:t>
            </a:r>
          </a:p>
          <a:p>
            <a:pPr>
              <a:lnSpc>
                <a:spcPct val="90000"/>
              </a:lnSpc>
              <a:spcBef>
                <a:spcPct val="0"/>
              </a:spcBef>
              <a:buClrTx/>
              <a:buSzTx/>
              <a:buFontTx/>
              <a:buNone/>
            </a:pPr>
            <a:r>
              <a:rPr lang="en-US" altLang="en-US" sz="1800" dirty="0">
                <a:solidFill>
                  <a:srgbClr val="002060"/>
                </a:solidFill>
                <a:latin typeface="Arial" panose="020B0604020202020204" pitchFamily="34" charset="0"/>
              </a:rPr>
              <a:t>Catherine McBride (yoga)</a:t>
            </a:r>
          </a:p>
          <a:p>
            <a:pPr>
              <a:lnSpc>
                <a:spcPct val="90000"/>
              </a:lnSpc>
              <a:spcBef>
                <a:spcPct val="0"/>
              </a:spcBef>
              <a:buClrTx/>
              <a:buSzTx/>
              <a:buFontTx/>
              <a:buNone/>
            </a:pPr>
            <a:r>
              <a:rPr lang="en-US" altLang="en-US" sz="1800" dirty="0">
                <a:solidFill>
                  <a:srgbClr val="002060"/>
                </a:solidFill>
                <a:latin typeface="Arial" panose="020B0604020202020204" pitchFamily="34" charset="0"/>
              </a:rPr>
              <a:t>Michael O’Connor</a:t>
            </a:r>
          </a:p>
          <a:p>
            <a:pPr>
              <a:lnSpc>
                <a:spcPct val="90000"/>
              </a:lnSpc>
              <a:spcBef>
                <a:spcPct val="0"/>
              </a:spcBef>
              <a:buClrTx/>
              <a:buSzTx/>
              <a:buFontTx/>
              <a:buNone/>
            </a:pPr>
            <a:r>
              <a:rPr lang="en-US" altLang="en-US" sz="1800" dirty="0">
                <a:solidFill>
                  <a:srgbClr val="002060"/>
                </a:solidFill>
                <a:latin typeface="Arial" panose="020B0604020202020204" pitchFamily="34" charset="0"/>
              </a:rPr>
              <a:t>Maureen O’Shaughnessy</a:t>
            </a:r>
          </a:p>
          <a:p>
            <a:pPr>
              <a:lnSpc>
                <a:spcPct val="90000"/>
              </a:lnSpc>
              <a:spcBef>
                <a:spcPct val="0"/>
              </a:spcBef>
              <a:buClrTx/>
              <a:buSzTx/>
              <a:buFontTx/>
              <a:buNone/>
            </a:pPr>
            <a:r>
              <a:rPr lang="en-US" altLang="en-US" sz="1800" dirty="0">
                <a:solidFill>
                  <a:srgbClr val="002060"/>
                </a:solidFill>
                <a:latin typeface="Arial" panose="020B0604020202020204" pitchFamily="34" charset="0"/>
              </a:rPr>
              <a:t>Brett </a:t>
            </a:r>
            <a:r>
              <a:rPr lang="en-US" altLang="en-US" sz="1800" dirty="0" err="1">
                <a:solidFill>
                  <a:srgbClr val="002060"/>
                </a:solidFill>
                <a:latin typeface="Arial" panose="020B0604020202020204" pitchFamily="34" charset="0"/>
              </a:rPr>
              <a:t>Ostby</a:t>
            </a:r>
            <a:endParaRPr lang="en-US" altLang="en-US" sz="1800" dirty="0">
              <a:solidFill>
                <a:srgbClr val="002060"/>
              </a:solidFill>
              <a:latin typeface="Arial" panose="020B0604020202020204" pitchFamily="34" charset="0"/>
            </a:endParaRPr>
          </a:p>
          <a:p>
            <a:pPr>
              <a:lnSpc>
                <a:spcPct val="90000"/>
              </a:lnSpc>
              <a:spcBef>
                <a:spcPct val="0"/>
              </a:spcBef>
              <a:buClrTx/>
              <a:buSzTx/>
              <a:buNone/>
            </a:pPr>
            <a:r>
              <a:rPr lang="en-US" altLang="en-US" sz="1800" dirty="0">
                <a:solidFill>
                  <a:srgbClr val="002060"/>
                </a:solidFill>
                <a:latin typeface="Arial" panose="020B0604020202020204" pitchFamily="34" charset="0"/>
              </a:rPr>
              <a:t>Tobias </a:t>
            </a:r>
            <a:r>
              <a:rPr lang="en-US" altLang="en-US" sz="1800" dirty="0" err="1">
                <a:solidFill>
                  <a:srgbClr val="002060"/>
                </a:solidFill>
                <a:latin typeface="Arial" panose="020B0604020202020204" pitchFamily="34" charset="0"/>
              </a:rPr>
              <a:t>Peikert</a:t>
            </a:r>
            <a:endParaRPr lang="en-US" altLang="en-US" sz="1800" dirty="0">
              <a:solidFill>
                <a:srgbClr val="002060"/>
              </a:solidFill>
              <a:latin typeface="Arial" panose="020B0604020202020204" pitchFamily="34" charset="0"/>
            </a:endParaRPr>
          </a:p>
          <a:p>
            <a:pPr>
              <a:lnSpc>
                <a:spcPct val="90000"/>
              </a:lnSpc>
              <a:spcBef>
                <a:spcPct val="0"/>
              </a:spcBef>
              <a:buClrTx/>
              <a:buSzTx/>
              <a:buFontTx/>
              <a:buNone/>
            </a:pPr>
            <a:r>
              <a:rPr lang="en-US" altLang="en-US" sz="1800" dirty="0">
                <a:solidFill>
                  <a:srgbClr val="002060"/>
                </a:solidFill>
                <a:latin typeface="Arial" panose="020B0604020202020204" pitchFamily="34" charset="0"/>
              </a:rPr>
              <a:t>Rich Peter </a:t>
            </a:r>
          </a:p>
          <a:p>
            <a:pPr>
              <a:lnSpc>
                <a:spcPct val="90000"/>
              </a:lnSpc>
              <a:spcBef>
                <a:spcPct val="0"/>
              </a:spcBef>
              <a:buClrTx/>
              <a:buSzTx/>
              <a:buFontTx/>
              <a:buNone/>
            </a:pPr>
            <a:r>
              <a:rPr lang="en-US" altLang="en-US" sz="1800" dirty="0">
                <a:solidFill>
                  <a:srgbClr val="002060"/>
                </a:solidFill>
                <a:latin typeface="Arial" panose="020B0604020202020204" pitchFamily="34" charset="0"/>
              </a:rPr>
              <a:t>Joan Rabe</a:t>
            </a:r>
          </a:p>
          <a:p>
            <a:pPr>
              <a:lnSpc>
                <a:spcPct val="90000"/>
              </a:lnSpc>
              <a:spcBef>
                <a:spcPct val="0"/>
              </a:spcBef>
              <a:buClrTx/>
              <a:buSzTx/>
              <a:buFontTx/>
              <a:buNone/>
            </a:pPr>
            <a:r>
              <a:rPr lang="en-US" altLang="en-US" sz="1800" dirty="0">
                <a:solidFill>
                  <a:srgbClr val="002060"/>
                </a:solidFill>
                <a:latin typeface="Arial" panose="020B0604020202020204" pitchFamily="34" charset="0"/>
              </a:rPr>
              <a:t>Jakob </a:t>
            </a:r>
            <a:r>
              <a:rPr lang="en-US" altLang="en-US" sz="1800" dirty="0" err="1">
                <a:solidFill>
                  <a:srgbClr val="002060"/>
                </a:solidFill>
                <a:latin typeface="Arial" panose="020B0604020202020204" pitchFamily="34" charset="0"/>
              </a:rPr>
              <a:t>Ratelle</a:t>
            </a:r>
            <a:endParaRPr lang="en-US" altLang="en-US" sz="1800" dirty="0">
              <a:solidFill>
                <a:srgbClr val="002060"/>
              </a:solidFill>
              <a:latin typeface="Arial" panose="020B0604020202020204" pitchFamily="34" charset="0"/>
            </a:endParaRPr>
          </a:p>
          <a:p>
            <a:pPr>
              <a:lnSpc>
                <a:spcPct val="90000"/>
              </a:lnSpc>
              <a:spcBef>
                <a:spcPct val="0"/>
              </a:spcBef>
              <a:buClrTx/>
              <a:buSzTx/>
              <a:buNone/>
            </a:pPr>
            <a:endParaRPr lang="en-US" altLang="en-US" sz="1800" dirty="0">
              <a:solidFill>
                <a:srgbClr val="002060"/>
              </a:solidFill>
              <a:latin typeface="Arial" panose="020B0604020202020204" pitchFamily="34" charset="0"/>
            </a:endParaRPr>
          </a:p>
          <a:p>
            <a:pPr>
              <a:lnSpc>
                <a:spcPct val="90000"/>
              </a:lnSpc>
              <a:spcBef>
                <a:spcPct val="0"/>
              </a:spcBef>
              <a:buClrTx/>
              <a:buSzTx/>
              <a:buFontTx/>
              <a:buNone/>
            </a:pPr>
            <a:endParaRPr lang="en-US" altLang="en-US" sz="1800" dirty="0">
              <a:solidFill>
                <a:srgbClr val="002060"/>
              </a:solidFill>
              <a:latin typeface="Arial" panose="020B0604020202020204" pitchFamily="34" charset="0"/>
            </a:endParaRPr>
          </a:p>
        </p:txBody>
      </p:sp>
      <p:sp>
        <p:nvSpPr>
          <p:cNvPr id="7" name="TextBox 6">
            <a:extLst>
              <a:ext uri="{FF2B5EF4-FFF2-40B4-BE49-F238E27FC236}">
                <a16:creationId xmlns:a16="http://schemas.microsoft.com/office/drawing/2014/main" id="{9428343D-4D61-5A06-3159-851BB4A2E053}"/>
              </a:ext>
            </a:extLst>
          </p:cNvPr>
          <p:cNvSpPr txBox="1"/>
          <p:nvPr/>
        </p:nvSpPr>
        <p:spPr>
          <a:xfrm>
            <a:off x="9602542" y="3643021"/>
            <a:ext cx="2147437" cy="1837426"/>
          </a:xfrm>
          <a:prstGeom prst="rect">
            <a:avLst/>
          </a:prstGeom>
          <a:noFill/>
        </p:spPr>
        <p:txBody>
          <a:bodyPr wrap="square" rtlCol="0">
            <a:spAutoFit/>
          </a:bodyPr>
          <a:lstStyle/>
          <a:p>
            <a:pPr>
              <a:lnSpc>
                <a:spcPct val="90000"/>
              </a:lnSpc>
            </a:pPr>
            <a:r>
              <a:rPr lang="en-US" altLang="en-US" dirty="0">
                <a:solidFill>
                  <a:srgbClr val="002060"/>
                </a:solidFill>
                <a:latin typeface="Arial" panose="020B0604020202020204" pitchFamily="34" charset="0"/>
              </a:rPr>
              <a:t>Henry Walker</a:t>
            </a:r>
          </a:p>
          <a:p>
            <a:pPr>
              <a:lnSpc>
                <a:spcPct val="90000"/>
              </a:lnSpc>
            </a:pPr>
            <a:r>
              <a:rPr lang="en-US" altLang="en-US" dirty="0">
                <a:solidFill>
                  <a:srgbClr val="002060"/>
                </a:solidFill>
                <a:latin typeface="Arial" panose="020B0604020202020204" pitchFamily="34" charset="0"/>
              </a:rPr>
              <a:t>Robb Welch</a:t>
            </a:r>
          </a:p>
          <a:p>
            <a:pPr>
              <a:lnSpc>
                <a:spcPct val="90000"/>
              </a:lnSpc>
            </a:pPr>
            <a:r>
              <a:rPr lang="en-US" altLang="en-US" dirty="0">
                <a:solidFill>
                  <a:srgbClr val="002060"/>
                </a:solidFill>
                <a:latin typeface="Arial" panose="020B0604020202020204" pitchFamily="34" charset="0"/>
              </a:rPr>
              <a:t>Danny Whipple </a:t>
            </a:r>
          </a:p>
          <a:p>
            <a:pPr>
              <a:lnSpc>
                <a:spcPct val="90000"/>
              </a:lnSpc>
            </a:pPr>
            <a:r>
              <a:rPr lang="en-US" altLang="en-US" dirty="0">
                <a:solidFill>
                  <a:srgbClr val="002060"/>
                </a:solidFill>
                <a:latin typeface="Arial" panose="020B0604020202020204" pitchFamily="34" charset="0"/>
              </a:rPr>
              <a:t>Peter </a:t>
            </a:r>
            <a:r>
              <a:rPr lang="en-US" altLang="en-US" dirty="0" err="1">
                <a:solidFill>
                  <a:srgbClr val="002060"/>
                </a:solidFill>
                <a:latin typeface="Arial" panose="020B0604020202020204" pitchFamily="34" charset="0"/>
              </a:rPr>
              <a:t>Wollan</a:t>
            </a:r>
            <a:endParaRPr lang="en-US" altLang="en-US" dirty="0">
              <a:solidFill>
                <a:srgbClr val="002060"/>
              </a:solidFill>
              <a:latin typeface="Arial" panose="020B0604020202020204" pitchFamily="34" charset="0"/>
            </a:endParaRPr>
          </a:p>
          <a:p>
            <a:pPr>
              <a:lnSpc>
                <a:spcPct val="90000"/>
              </a:lnSpc>
            </a:pPr>
            <a:r>
              <a:rPr lang="en-US" altLang="en-US" dirty="0">
                <a:solidFill>
                  <a:srgbClr val="002060"/>
                </a:solidFill>
                <a:latin typeface="Arial" panose="020B0604020202020204" pitchFamily="34" charset="0"/>
              </a:rPr>
              <a:t>Andy Wood</a:t>
            </a:r>
          </a:p>
          <a:p>
            <a:pPr>
              <a:lnSpc>
                <a:spcPct val="90000"/>
              </a:lnSpc>
            </a:pPr>
            <a:r>
              <a:rPr lang="en-US" altLang="en-US" dirty="0">
                <a:solidFill>
                  <a:srgbClr val="002060"/>
                </a:solidFill>
                <a:latin typeface="Arial" panose="020B0604020202020204" pitchFamily="34" charset="0"/>
              </a:rPr>
              <a:t>Chris Ziegler</a:t>
            </a:r>
          </a:p>
          <a:p>
            <a:pPr>
              <a:lnSpc>
                <a:spcPct val="90000"/>
              </a:lnSpc>
            </a:pPr>
            <a:r>
              <a:rPr lang="en-US" altLang="en-US" dirty="0">
                <a:solidFill>
                  <a:srgbClr val="002060"/>
                </a:solidFill>
                <a:latin typeface="Arial" panose="020B0604020202020204" pitchFamily="34" charset="0"/>
              </a:rPr>
              <a:t>Bob </a:t>
            </a:r>
            <a:r>
              <a:rPr lang="en-US" altLang="en-US" dirty="0" err="1">
                <a:solidFill>
                  <a:srgbClr val="002060"/>
                </a:solidFill>
                <a:latin typeface="Arial" panose="020B0604020202020204" pitchFamily="34" charset="0"/>
              </a:rPr>
              <a:t>Ziller</a:t>
            </a:r>
            <a:endParaRPr lang="en-US" altLang="en-US" dirty="0">
              <a:solidFill>
                <a:srgbClr val="002060"/>
              </a:solidFill>
              <a:latin typeface="Arial" panose="020B0604020202020204" pitchFamily="34" charset="0"/>
            </a:endParaRPr>
          </a:p>
        </p:txBody>
      </p:sp>
      <p:sp>
        <p:nvSpPr>
          <p:cNvPr id="12" name="Text Box 3">
            <a:extLst>
              <a:ext uri="{FF2B5EF4-FFF2-40B4-BE49-F238E27FC236}">
                <a16:creationId xmlns:a16="http://schemas.microsoft.com/office/drawing/2014/main" id="{761962F6-D831-43C7-5CC3-EF79771CBD25}"/>
              </a:ext>
            </a:extLst>
          </p:cNvPr>
          <p:cNvSpPr txBox="1">
            <a:spLocks noChangeArrowheads="1"/>
          </p:cNvSpPr>
          <p:nvPr/>
        </p:nvSpPr>
        <p:spPr bwMode="auto">
          <a:xfrm>
            <a:off x="7476777" y="3624622"/>
            <a:ext cx="2918080" cy="26519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o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nSpc>
                <a:spcPct val="90000"/>
              </a:lnSpc>
              <a:spcBef>
                <a:spcPct val="0"/>
              </a:spcBef>
              <a:buClrTx/>
              <a:buSzTx/>
              <a:buNone/>
            </a:pPr>
            <a:r>
              <a:rPr lang="en-US" altLang="en-US" sz="1800" dirty="0">
                <a:solidFill>
                  <a:srgbClr val="002060"/>
                </a:solidFill>
                <a:latin typeface="Arial" panose="020B0604020202020204" pitchFamily="34" charset="0"/>
              </a:rPr>
              <a:t>John </a:t>
            </a:r>
            <a:r>
              <a:rPr lang="en-US" altLang="en-US" sz="1800" dirty="0" err="1">
                <a:solidFill>
                  <a:srgbClr val="002060"/>
                </a:solidFill>
                <a:latin typeface="Arial" panose="020B0604020202020204" pitchFamily="34" charset="0"/>
              </a:rPr>
              <a:t>Resman</a:t>
            </a:r>
            <a:r>
              <a:rPr lang="en-US" altLang="en-US" sz="1800" dirty="0">
                <a:solidFill>
                  <a:srgbClr val="002060"/>
                </a:solidFill>
                <a:latin typeface="Arial" panose="020B0604020202020204" pitchFamily="34" charset="0"/>
              </a:rPr>
              <a:t> </a:t>
            </a:r>
          </a:p>
          <a:p>
            <a:pPr>
              <a:lnSpc>
                <a:spcPct val="90000"/>
              </a:lnSpc>
              <a:spcBef>
                <a:spcPct val="0"/>
              </a:spcBef>
              <a:buClrTx/>
              <a:buSzTx/>
              <a:buNone/>
            </a:pPr>
            <a:r>
              <a:rPr lang="en-US" altLang="en-US" sz="1800" dirty="0">
                <a:solidFill>
                  <a:srgbClr val="002060"/>
                </a:solidFill>
                <a:latin typeface="Arial" panose="020B0604020202020204" pitchFamily="34" charset="0"/>
              </a:rPr>
              <a:t>Austin Reynolds</a:t>
            </a:r>
          </a:p>
          <a:p>
            <a:pPr>
              <a:lnSpc>
                <a:spcPct val="90000"/>
              </a:lnSpc>
              <a:spcBef>
                <a:spcPct val="0"/>
              </a:spcBef>
              <a:buClrTx/>
              <a:buSzTx/>
              <a:buNone/>
            </a:pPr>
            <a:r>
              <a:rPr lang="en-US" altLang="en-US" sz="1800" dirty="0">
                <a:solidFill>
                  <a:srgbClr val="002060"/>
                </a:solidFill>
                <a:latin typeface="Arial" panose="020B0604020202020204" pitchFamily="34" charset="0"/>
              </a:rPr>
              <a:t>Franz </a:t>
            </a:r>
            <a:r>
              <a:rPr lang="en-US" altLang="en-US" sz="1800" dirty="0" err="1">
                <a:solidFill>
                  <a:srgbClr val="002060"/>
                </a:solidFill>
                <a:latin typeface="Arial" panose="020B0604020202020204" pitchFamily="34" charset="0"/>
              </a:rPr>
              <a:t>Rinkleff</a:t>
            </a:r>
            <a:endParaRPr lang="en-US" altLang="en-US" sz="1800" dirty="0">
              <a:solidFill>
                <a:srgbClr val="002060"/>
              </a:solidFill>
              <a:latin typeface="Arial" panose="020B0604020202020204" pitchFamily="34" charset="0"/>
            </a:endParaRPr>
          </a:p>
          <a:p>
            <a:pPr>
              <a:lnSpc>
                <a:spcPct val="90000"/>
              </a:lnSpc>
              <a:spcBef>
                <a:spcPct val="0"/>
              </a:spcBef>
              <a:buClrTx/>
              <a:buSzTx/>
              <a:buFontTx/>
              <a:buNone/>
            </a:pPr>
            <a:r>
              <a:rPr lang="en-US" altLang="en-US" sz="1800" dirty="0">
                <a:solidFill>
                  <a:srgbClr val="002060"/>
                </a:solidFill>
                <a:latin typeface="Arial" panose="020B0604020202020204" pitchFamily="34" charset="0"/>
              </a:rPr>
              <a:t>Luke Russell</a:t>
            </a:r>
          </a:p>
          <a:p>
            <a:pPr>
              <a:lnSpc>
                <a:spcPct val="90000"/>
              </a:lnSpc>
              <a:spcBef>
                <a:spcPct val="0"/>
              </a:spcBef>
              <a:buClrTx/>
              <a:buSzTx/>
              <a:buFontTx/>
              <a:buNone/>
            </a:pPr>
            <a:r>
              <a:rPr lang="en-US" altLang="en-US" sz="1800" dirty="0">
                <a:solidFill>
                  <a:srgbClr val="002060"/>
                </a:solidFill>
                <a:latin typeface="Arial" panose="020B0604020202020204" pitchFamily="34" charset="0"/>
              </a:rPr>
              <a:t>Wayne Sadecki</a:t>
            </a:r>
          </a:p>
          <a:p>
            <a:pPr>
              <a:lnSpc>
                <a:spcPct val="90000"/>
              </a:lnSpc>
              <a:spcBef>
                <a:spcPct val="0"/>
              </a:spcBef>
              <a:buClrTx/>
              <a:buSzTx/>
              <a:buFontTx/>
              <a:buNone/>
            </a:pPr>
            <a:r>
              <a:rPr lang="en-US" altLang="en-US" sz="1800" dirty="0">
                <a:solidFill>
                  <a:srgbClr val="002060"/>
                </a:solidFill>
                <a:latin typeface="Arial" panose="020B0604020202020204" pitchFamily="34" charset="0"/>
              </a:rPr>
              <a:t>Anna Sortland</a:t>
            </a:r>
          </a:p>
          <a:p>
            <a:pPr>
              <a:lnSpc>
                <a:spcPct val="90000"/>
              </a:lnSpc>
              <a:spcBef>
                <a:spcPct val="0"/>
              </a:spcBef>
              <a:buClrTx/>
              <a:buSzTx/>
              <a:buFontTx/>
              <a:buNone/>
            </a:pPr>
            <a:r>
              <a:rPr lang="en-US" altLang="en-US" sz="1800" dirty="0">
                <a:solidFill>
                  <a:srgbClr val="002060"/>
                </a:solidFill>
                <a:latin typeface="Arial" panose="020B0604020202020204" pitchFamily="34" charset="0"/>
              </a:rPr>
              <a:t>Katherine Teigen</a:t>
            </a:r>
          </a:p>
          <a:p>
            <a:pPr>
              <a:lnSpc>
                <a:spcPct val="90000"/>
              </a:lnSpc>
              <a:spcBef>
                <a:spcPct val="0"/>
              </a:spcBef>
              <a:buClrTx/>
              <a:buSzTx/>
              <a:buFontTx/>
              <a:buNone/>
            </a:pPr>
            <a:r>
              <a:rPr lang="en-US" altLang="en-US" sz="1800" dirty="0">
                <a:solidFill>
                  <a:srgbClr val="002060"/>
                </a:solidFill>
                <a:latin typeface="Arial" panose="020B0604020202020204" pitchFamily="34" charset="0"/>
              </a:rPr>
              <a:t>Mike </a:t>
            </a:r>
            <a:r>
              <a:rPr lang="en-US" altLang="en-US" sz="1800" dirty="0" err="1">
                <a:solidFill>
                  <a:srgbClr val="002060"/>
                </a:solidFill>
                <a:latin typeface="Arial" panose="020B0604020202020204" pitchFamily="34" charset="0"/>
              </a:rPr>
              <a:t>Trantow</a:t>
            </a:r>
            <a:endParaRPr lang="en-US" altLang="en-US" sz="1800" dirty="0">
              <a:solidFill>
                <a:srgbClr val="002060"/>
              </a:solidFill>
              <a:latin typeface="Arial" panose="020B0604020202020204" pitchFamily="34" charset="0"/>
            </a:endParaRPr>
          </a:p>
          <a:p>
            <a:pPr>
              <a:lnSpc>
                <a:spcPct val="90000"/>
              </a:lnSpc>
              <a:spcBef>
                <a:spcPct val="0"/>
              </a:spcBef>
              <a:buClrTx/>
              <a:buSzTx/>
              <a:buFontTx/>
              <a:buNone/>
            </a:pPr>
            <a:r>
              <a:rPr lang="en-US" altLang="en-US" sz="1800" dirty="0">
                <a:solidFill>
                  <a:srgbClr val="002060"/>
                </a:solidFill>
                <a:latin typeface="Arial" panose="020B0604020202020204" pitchFamily="34" charset="0"/>
              </a:rPr>
              <a:t>Denny </a:t>
            </a:r>
            <a:r>
              <a:rPr lang="en-US" altLang="en-US" sz="1800" dirty="0" err="1">
                <a:solidFill>
                  <a:srgbClr val="002060"/>
                </a:solidFill>
                <a:latin typeface="Arial" panose="020B0604020202020204" pitchFamily="34" charset="0"/>
              </a:rPr>
              <a:t>Truelson</a:t>
            </a:r>
            <a:endParaRPr lang="en-US" altLang="en-US" sz="1800" dirty="0">
              <a:solidFill>
                <a:srgbClr val="002060"/>
              </a:solidFill>
              <a:latin typeface="Arial" panose="020B0604020202020204" pitchFamily="34" charset="0"/>
            </a:endParaRPr>
          </a:p>
          <a:p>
            <a:pPr>
              <a:lnSpc>
                <a:spcPct val="90000"/>
              </a:lnSpc>
              <a:spcBef>
                <a:spcPct val="0"/>
              </a:spcBef>
              <a:buClrTx/>
              <a:buSzTx/>
              <a:buFontTx/>
              <a:buNone/>
            </a:pPr>
            <a:r>
              <a:rPr lang="en-US" altLang="en-US" sz="1800" dirty="0">
                <a:solidFill>
                  <a:srgbClr val="002060"/>
                </a:solidFill>
                <a:latin typeface="Arial" panose="020B0604020202020204" pitchFamily="34" charset="0"/>
              </a:rPr>
              <a:t>Kelly Van Camp</a:t>
            </a:r>
          </a:p>
        </p:txBody>
      </p:sp>
      <p:sp>
        <p:nvSpPr>
          <p:cNvPr id="13" name="Text Box 3">
            <a:extLst>
              <a:ext uri="{FF2B5EF4-FFF2-40B4-BE49-F238E27FC236}">
                <a16:creationId xmlns:a16="http://schemas.microsoft.com/office/drawing/2014/main" id="{D3D0FB60-0897-49B0-F8C8-62989153E656}"/>
              </a:ext>
            </a:extLst>
          </p:cNvPr>
          <p:cNvSpPr txBox="1">
            <a:spLocks noChangeArrowheads="1"/>
          </p:cNvSpPr>
          <p:nvPr/>
        </p:nvSpPr>
        <p:spPr bwMode="auto">
          <a:xfrm>
            <a:off x="2857320" y="3624622"/>
            <a:ext cx="2263775" cy="26519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o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nSpc>
                <a:spcPct val="90000"/>
              </a:lnSpc>
              <a:spcBef>
                <a:spcPct val="0"/>
              </a:spcBef>
              <a:buClrTx/>
              <a:buSzTx/>
              <a:buNone/>
            </a:pPr>
            <a:r>
              <a:rPr lang="en-US" altLang="en-US" sz="1800" dirty="0">
                <a:solidFill>
                  <a:srgbClr val="002060"/>
                </a:solidFill>
                <a:latin typeface="Arial" panose="020B0604020202020204" pitchFamily="34" charset="0"/>
              </a:rPr>
              <a:t>David Herbert </a:t>
            </a:r>
          </a:p>
          <a:p>
            <a:pPr>
              <a:lnSpc>
                <a:spcPct val="90000"/>
              </a:lnSpc>
              <a:spcBef>
                <a:spcPct val="0"/>
              </a:spcBef>
              <a:buClrTx/>
              <a:buSzTx/>
              <a:buNone/>
            </a:pPr>
            <a:r>
              <a:rPr lang="en-US" altLang="en-US" sz="1800" dirty="0">
                <a:solidFill>
                  <a:srgbClr val="002060"/>
                </a:solidFill>
                <a:latin typeface="Arial" panose="020B0604020202020204" pitchFamily="34" charset="0"/>
              </a:rPr>
              <a:t>Olivia Holland</a:t>
            </a:r>
          </a:p>
          <a:p>
            <a:pPr>
              <a:lnSpc>
                <a:spcPct val="90000"/>
              </a:lnSpc>
              <a:spcBef>
                <a:spcPct val="0"/>
              </a:spcBef>
              <a:buClrTx/>
              <a:buSzTx/>
              <a:buFontTx/>
              <a:buNone/>
            </a:pPr>
            <a:r>
              <a:rPr lang="en-US" altLang="en-US" sz="1800" dirty="0">
                <a:solidFill>
                  <a:srgbClr val="002060"/>
                </a:solidFill>
                <a:latin typeface="Arial" panose="020B0604020202020204" pitchFamily="34" charset="0"/>
              </a:rPr>
              <a:t>Mike Holmes</a:t>
            </a:r>
          </a:p>
          <a:p>
            <a:pPr>
              <a:lnSpc>
                <a:spcPct val="90000"/>
              </a:lnSpc>
              <a:spcBef>
                <a:spcPct val="0"/>
              </a:spcBef>
              <a:buClrTx/>
              <a:buSzTx/>
              <a:buFontTx/>
              <a:buNone/>
            </a:pPr>
            <a:r>
              <a:rPr lang="en-US" altLang="en-US" sz="1800" dirty="0">
                <a:solidFill>
                  <a:srgbClr val="002060"/>
                </a:solidFill>
                <a:latin typeface="Arial" panose="020B0604020202020204" pitchFamily="34" charset="0"/>
              </a:rPr>
              <a:t>Jack Jagielski</a:t>
            </a:r>
          </a:p>
          <a:p>
            <a:pPr>
              <a:lnSpc>
                <a:spcPct val="90000"/>
              </a:lnSpc>
              <a:spcBef>
                <a:spcPct val="0"/>
              </a:spcBef>
              <a:buClrTx/>
              <a:buSzTx/>
              <a:buFontTx/>
              <a:buNone/>
            </a:pPr>
            <a:r>
              <a:rPr lang="en-US" altLang="en-US" sz="1800" dirty="0">
                <a:solidFill>
                  <a:srgbClr val="002060"/>
                </a:solidFill>
                <a:latin typeface="Arial" panose="020B0604020202020204" pitchFamily="34" charset="0"/>
              </a:rPr>
              <a:t>Sarah Johnson</a:t>
            </a:r>
          </a:p>
          <a:p>
            <a:pPr>
              <a:lnSpc>
                <a:spcPct val="90000"/>
              </a:lnSpc>
              <a:spcBef>
                <a:spcPct val="0"/>
              </a:spcBef>
              <a:buClrTx/>
              <a:buSzTx/>
              <a:buNone/>
            </a:pPr>
            <a:r>
              <a:rPr lang="en-US" altLang="en-US" sz="1800" dirty="0">
                <a:solidFill>
                  <a:srgbClr val="002060"/>
                </a:solidFill>
                <a:latin typeface="Arial" panose="020B0604020202020204" pitchFamily="34" charset="0"/>
              </a:rPr>
              <a:t>Joey Keillor</a:t>
            </a:r>
          </a:p>
          <a:p>
            <a:pPr>
              <a:lnSpc>
                <a:spcPct val="90000"/>
              </a:lnSpc>
              <a:spcBef>
                <a:spcPct val="0"/>
              </a:spcBef>
              <a:buClrTx/>
              <a:buSzTx/>
              <a:buNone/>
            </a:pPr>
            <a:r>
              <a:rPr lang="en-US" altLang="en-US" sz="1800" dirty="0">
                <a:solidFill>
                  <a:srgbClr val="002060"/>
                </a:solidFill>
                <a:latin typeface="Arial" panose="020B0604020202020204" pitchFamily="34" charset="0"/>
              </a:rPr>
              <a:t>Nathan Kennedy</a:t>
            </a:r>
          </a:p>
          <a:p>
            <a:pPr>
              <a:lnSpc>
                <a:spcPct val="90000"/>
              </a:lnSpc>
              <a:spcBef>
                <a:spcPct val="0"/>
              </a:spcBef>
              <a:buClrTx/>
              <a:buSzTx/>
              <a:buNone/>
            </a:pPr>
            <a:r>
              <a:rPr lang="en-US" altLang="en-US" sz="1800" dirty="0">
                <a:solidFill>
                  <a:srgbClr val="002060"/>
                </a:solidFill>
                <a:latin typeface="Arial" panose="020B0604020202020204" pitchFamily="34" charset="0"/>
              </a:rPr>
              <a:t>Barry Knapp</a:t>
            </a:r>
          </a:p>
          <a:p>
            <a:pPr>
              <a:lnSpc>
                <a:spcPct val="90000"/>
              </a:lnSpc>
              <a:spcBef>
                <a:spcPct val="0"/>
              </a:spcBef>
              <a:buClrTx/>
              <a:buSzTx/>
              <a:buNone/>
            </a:pPr>
            <a:r>
              <a:rPr lang="en-US" altLang="en-US" sz="1800" dirty="0">
                <a:solidFill>
                  <a:srgbClr val="002060"/>
                </a:solidFill>
                <a:latin typeface="Arial" panose="020B0604020202020204" pitchFamily="34" charset="0"/>
              </a:rPr>
              <a:t>Jennifer </a:t>
            </a:r>
            <a:r>
              <a:rPr lang="en-US" altLang="en-US" sz="1800" dirty="0" err="1">
                <a:solidFill>
                  <a:srgbClr val="002060"/>
                </a:solidFill>
                <a:latin typeface="Arial" panose="020B0604020202020204" pitchFamily="34" charset="0"/>
              </a:rPr>
              <a:t>Lisowe</a:t>
            </a:r>
            <a:endParaRPr lang="en-US" altLang="en-US" sz="1800" dirty="0">
              <a:solidFill>
                <a:srgbClr val="002060"/>
              </a:solidFill>
              <a:latin typeface="Arial" panose="020B0604020202020204" pitchFamily="34" charset="0"/>
            </a:endParaRPr>
          </a:p>
          <a:p>
            <a:pPr>
              <a:lnSpc>
                <a:spcPct val="90000"/>
              </a:lnSpc>
              <a:spcBef>
                <a:spcPct val="0"/>
              </a:spcBef>
              <a:buClrTx/>
              <a:buSzTx/>
              <a:buNone/>
            </a:pPr>
            <a:r>
              <a:rPr lang="en-US" altLang="en-US" sz="1800" dirty="0">
                <a:solidFill>
                  <a:srgbClr val="002060"/>
                </a:solidFill>
                <a:latin typeface="Arial" panose="020B0604020202020204" pitchFamily="34" charset="0"/>
              </a:rPr>
              <a:t>Marianne </a:t>
            </a:r>
            <a:r>
              <a:rPr lang="en-US" altLang="en-US" sz="1800" dirty="0" err="1">
                <a:solidFill>
                  <a:srgbClr val="002060"/>
                </a:solidFill>
                <a:latin typeface="Arial" panose="020B0604020202020204" pitchFamily="34" charset="0"/>
              </a:rPr>
              <a:t>Luetmer</a:t>
            </a:r>
            <a:endParaRPr lang="en-US" altLang="en-US" sz="1800" dirty="0">
              <a:solidFill>
                <a:srgbClr val="002060"/>
              </a:solidFill>
              <a:latin typeface="Arial" panose="020B0604020202020204" pitchFamily="34" charset="0"/>
            </a:endParaRPr>
          </a:p>
          <a:p>
            <a:pPr>
              <a:lnSpc>
                <a:spcPct val="90000"/>
              </a:lnSpc>
              <a:spcBef>
                <a:spcPct val="0"/>
              </a:spcBef>
              <a:buClrTx/>
              <a:buSzTx/>
              <a:buNone/>
            </a:pPr>
            <a:endParaRPr lang="en-US" altLang="en-US" sz="1800" dirty="0">
              <a:solidFill>
                <a:srgbClr val="002060"/>
              </a:solidFill>
              <a:latin typeface="Arial" panose="020B0604020202020204" pitchFamily="34" charset="0"/>
            </a:endParaRPr>
          </a:p>
          <a:p>
            <a:pPr>
              <a:lnSpc>
                <a:spcPct val="90000"/>
              </a:lnSpc>
              <a:spcBef>
                <a:spcPct val="0"/>
              </a:spcBef>
              <a:buClrTx/>
              <a:buSzTx/>
              <a:buFontTx/>
              <a:buNone/>
            </a:pPr>
            <a:endParaRPr lang="en-US" altLang="en-US" sz="1800" dirty="0">
              <a:solidFill>
                <a:srgbClr val="002060"/>
              </a:solidFill>
              <a:latin typeface="Arial" panose="020B0604020202020204" pitchFamily="34" charset="0"/>
            </a:endParaRPr>
          </a:p>
        </p:txBody>
      </p:sp>
    </p:spTree>
    <p:extLst>
      <p:ext uri="{BB962C8B-B14F-4D97-AF65-F5344CB8AC3E}">
        <p14:creationId xmlns:p14="http://schemas.microsoft.com/office/powerpoint/2010/main" val="960409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6A6B92-7DD1-0857-2523-A8174CD2BD0F}"/>
              </a:ext>
            </a:extLst>
          </p:cNvPr>
          <p:cNvSpPr txBox="1">
            <a:spLocks/>
          </p:cNvSpPr>
          <p:nvPr/>
        </p:nvSpPr>
        <p:spPr>
          <a:xfrm>
            <a:off x="2095539" y="1415399"/>
            <a:ext cx="8000922" cy="973746"/>
          </a:xfrm>
          <a:prstGeom prst="rect">
            <a:avLst/>
          </a:prstGeom>
        </p:spPr>
        <p:txBody>
          <a:bodyPr/>
          <a:lst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a:lstStyle>
          <a:p>
            <a:pPr algn="ctr"/>
            <a:r>
              <a:rPr lang="en-US" b="1" u="sng" dirty="0">
                <a:solidFill>
                  <a:srgbClr val="002060"/>
                </a:solidFill>
              </a:rPr>
              <a:t>2023-2024 Season Schedule Overview</a:t>
            </a:r>
            <a:br>
              <a:rPr lang="en-US" dirty="0">
                <a:solidFill>
                  <a:srgbClr val="002060"/>
                </a:solidFill>
              </a:rPr>
            </a:br>
            <a:r>
              <a:rPr lang="en-US" sz="2400" b="1" dirty="0">
                <a:solidFill>
                  <a:srgbClr val="002060"/>
                </a:solidFill>
              </a:rPr>
              <a:t>See Handbook and Google Calendar for detailed schedule</a:t>
            </a:r>
          </a:p>
        </p:txBody>
      </p:sp>
      <p:sp>
        <p:nvSpPr>
          <p:cNvPr id="5" name="TextBox 4">
            <a:extLst>
              <a:ext uri="{FF2B5EF4-FFF2-40B4-BE49-F238E27FC236}">
                <a16:creationId xmlns:a16="http://schemas.microsoft.com/office/drawing/2014/main" id="{9A57BD4A-00E7-913D-CB8E-A9F83FBED5A4}"/>
              </a:ext>
            </a:extLst>
          </p:cNvPr>
          <p:cNvSpPr txBox="1"/>
          <p:nvPr/>
        </p:nvSpPr>
        <p:spPr>
          <a:xfrm>
            <a:off x="2610728" y="2544221"/>
            <a:ext cx="7739772" cy="3707169"/>
          </a:xfrm>
          <a:prstGeom prst="rect">
            <a:avLst/>
          </a:prstGeom>
          <a:noFill/>
        </p:spPr>
        <p:txBody>
          <a:bodyPr wrap="square" rtlCol="0">
            <a:spAutoFit/>
          </a:bodyPr>
          <a:lstStyle/>
          <a:p>
            <a:pPr algn="ctr"/>
            <a:r>
              <a:rPr lang="en-US" sz="2800" b="1" u="sng" dirty="0">
                <a:solidFill>
                  <a:srgbClr val="002060"/>
                </a:solidFill>
              </a:rPr>
              <a:t>Important Dates:</a:t>
            </a:r>
          </a:p>
          <a:p>
            <a:pPr>
              <a:lnSpc>
                <a:spcPct val="150000"/>
              </a:lnSpc>
            </a:pPr>
            <a:r>
              <a:rPr lang="en-US" sz="2000" b="1" dirty="0">
                <a:solidFill>
                  <a:srgbClr val="002060"/>
                </a:solidFill>
              </a:rPr>
              <a:t>Nov 14 &amp; 16	Captains Practices, Soldiers Field, 4-5pm</a:t>
            </a:r>
          </a:p>
          <a:p>
            <a:pPr>
              <a:lnSpc>
                <a:spcPct val="150000"/>
              </a:lnSpc>
            </a:pPr>
            <a:r>
              <a:rPr lang="en-US" sz="2000" b="1" dirty="0">
                <a:solidFill>
                  <a:srgbClr val="002060"/>
                </a:solidFill>
              </a:rPr>
              <a:t>Nov. 20		Mandatory Equipment Orientation – First Yr. Skiers</a:t>
            </a:r>
          </a:p>
          <a:p>
            <a:pPr>
              <a:lnSpc>
                <a:spcPct val="150000"/>
              </a:lnSpc>
            </a:pPr>
            <a:r>
              <a:rPr lang="en-US" sz="2000" b="1" dirty="0">
                <a:solidFill>
                  <a:srgbClr val="002060"/>
                </a:solidFill>
              </a:rPr>
              <a:t>Nov 27		Regular Practice Schedule Begins</a:t>
            </a:r>
          </a:p>
          <a:p>
            <a:pPr>
              <a:lnSpc>
                <a:spcPct val="150000"/>
              </a:lnSpc>
            </a:pPr>
            <a:r>
              <a:rPr lang="en-US" sz="2000" b="1" dirty="0">
                <a:solidFill>
                  <a:srgbClr val="002060"/>
                </a:solidFill>
              </a:rPr>
              <a:t>Dec. 21		Last Practice before Winter Break</a:t>
            </a:r>
          </a:p>
          <a:p>
            <a:pPr>
              <a:lnSpc>
                <a:spcPct val="150000"/>
              </a:lnSpc>
            </a:pPr>
            <a:r>
              <a:rPr lang="en-US" sz="2000" b="1" dirty="0">
                <a:solidFill>
                  <a:srgbClr val="002060"/>
                </a:solidFill>
              </a:rPr>
              <a:t>Jan. 2		Regular Practice Resumes</a:t>
            </a:r>
          </a:p>
          <a:p>
            <a:pPr>
              <a:lnSpc>
                <a:spcPct val="150000"/>
              </a:lnSpc>
            </a:pPr>
            <a:r>
              <a:rPr lang="en-US" sz="2000" b="1" dirty="0">
                <a:solidFill>
                  <a:srgbClr val="002060"/>
                </a:solidFill>
              </a:rPr>
              <a:t>Jan. 5-7		Heartwood Ski Trip  *Optional</a:t>
            </a:r>
          </a:p>
          <a:p>
            <a:pPr>
              <a:lnSpc>
                <a:spcPct val="150000"/>
              </a:lnSpc>
            </a:pPr>
            <a:r>
              <a:rPr lang="en-US" sz="2000" b="1" dirty="0">
                <a:solidFill>
                  <a:srgbClr val="002060"/>
                </a:solidFill>
              </a:rPr>
              <a:t>Mar. 7		Last Practice</a:t>
            </a:r>
          </a:p>
        </p:txBody>
      </p:sp>
    </p:spTree>
    <p:extLst>
      <p:ext uri="{BB962C8B-B14F-4D97-AF65-F5344CB8AC3E}">
        <p14:creationId xmlns:p14="http://schemas.microsoft.com/office/powerpoint/2010/main" val="839316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ue and yellow website&#10;&#10;Description automatically generated">
            <a:extLst>
              <a:ext uri="{FF2B5EF4-FFF2-40B4-BE49-F238E27FC236}">
                <a16:creationId xmlns:a16="http://schemas.microsoft.com/office/drawing/2014/main" id="{092FAF31-940E-D65D-74B7-9806F0BA5263}"/>
              </a:ext>
            </a:extLst>
          </p:cNvPr>
          <p:cNvPicPr>
            <a:picLocks noChangeAspect="1"/>
          </p:cNvPicPr>
          <p:nvPr/>
        </p:nvPicPr>
        <p:blipFill>
          <a:blip r:embed="rId2"/>
          <a:stretch>
            <a:fillRect/>
          </a:stretch>
        </p:blipFill>
        <p:spPr>
          <a:xfrm>
            <a:off x="7620795" y="1701696"/>
            <a:ext cx="3595849" cy="4725755"/>
          </a:xfrm>
          <a:prstGeom prst="rect">
            <a:avLst/>
          </a:prstGeom>
        </p:spPr>
      </p:pic>
      <p:pic>
        <p:nvPicPr>
          <p:cNvPr id="5" name="Picture 4" descr="A green field with trees and a path&#10;&#10;Description automatically generated with medium confidence">
            <a:extLst>
              <a:ext uri="{FF2B5EF4-FFF2-40B4-BE49-F238E27FC236}">
                <a16:creationId xmlns:a16="http://schemas.microsoft.com/office/drawing/2014/main" id="{3FADB32A-2DBA-3E5E-A64E-6B24B4CDB6F2}"/>
              </a:ext>
            </a:extLst>
          </p:cNvPr>
          <p:cNvPicPr>
            <a:picLocks noChangeAspect="1"/>
          </p:cNvPicPr>
          <p:nvPr/>
        </p:nvPicPr>
        <p:blipFill>
          <a:blip r:embed="rId3"/>
          <a:stretch>
            <a:fillRect/>
          </a:stretch>
        </p:blipFill>
        <p:spPr>
          <a:xfrm>
            <a:off x="284380" y="882501"/>
            <a:ext cx="5615754" cy="2790217"/>
          </a:xfrm>
          <a:prstGeom prst="rect">
            <a:avLst/>
          </a:prstGeom>
        </p:spPr>
      </p:pic>
      <p:sp>
        <p:nvSpPr>
          <p:cNvPr id="9" name="TextBox 8">
            <a:extLst>
              <a:ext uri="{FF2B5EF4-FFF2-40B4-BE49-F238E27FC236}">
                <a16:creationId xmlns:a16="http://schemas.microsoft.com/office/drawing/2014/main" id="{19A051A6-4270-3C64-D2A7-01F110419AE5}"/>
              </a:ext>
            </a:extLst>
          </p:cNvPr>
          <p:cNvSpPr txBox="1"/>
          <p:nvPr/>
        </p:nvSpPr>
        <p:spPr>
          <a:xfrm>
            <a:off x="153683" y="424765"/>
            <a:ext cx="3850420" cy="461665"/>
          </a:xfrm>
          <a:prstGeom prst="rect">
            <a:avLst/>
          </a:prstGeom>
          <a:noFill/>
        </p:spPr>
        <p:txBody>
          <a:bodyPr wrap="square" rtlCol="0">
            <a:spAutoFit/>
          </a:bodyPr>
          <a:lstStyle/>
          <a:p>
            <a:pPr algn="ctr"/>
            <a:r>
              <a:rPr lang="en-US" sz="2400" b="1" dirty="0">
                <a:solidFill>
                  <a:srgbClr val="002060"/>
                </a:solidFill>
              </a:rPr>
              <a:t>1. Go to RASC-</a:t>
            </a:r>
            <a:r>
              <a:rPr lang="en-US" sz="2400" b="1" dirty="0" err="1">
                <a:solidFill>
                  <a:srgbClr val="002060"/>
                </a:solidFill>
              </a:rPr>
              <a:t>mn.org</a:t>
            </a:r>
            <a:endParaRPr lang="en-US" sz="2400" b="1" dirty="0">
              <a:solidFill>
                <a:srgbClr val="002060"/>
              </a:solidFill>
            </a:endParaRPr>
          </a:p>
        </p:txBody>
      </p:sp>
      <p:sp>
        <p:nvSpPr>
          <p:cNvPr id="10" name="Oval 9">
            <a:extLst>
              <a:ext uri="{FF2B5EF4-FFF2-40B4-BE49-F238E27FC236}">
                <a16:creationId xmlns:a16="http://schemas.microsoft.com/office/drawing/2014/main" id="{4A282D56-3E6B-B577-A9D0-83161C82A103}"/>
              </a:ext>
            </a:extLst>
          </p:cNvPr>
          <p:cNvSpPr/>
          <p:nvPr/>
        </p:nvSpPr>
        <p:spPr>
          <a:xfrm>
            <a:off x="3743396" y="1828696"/>
            <a:ext cx="1587250" cy="303549"/>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DF9A68C3-BC2C-EA3B-B356-391505A7DE87}"/>
              </a:ext>
            </a:extLst>
          </p:cNvPr>
          <p:cNvCxnSpPr>
            <a:cxnSpLocks/>
          </p:cNvCxnSpPr>
          <p:nvPr/>
        </p:nvCxnSpPr>
        <p:spPr>
          <a:xfrm flipH="1">
            <a:off x="5376690" y="1485900"/>
            <a:ext cx="1173483" cy="511266"/>
          </a:xfrm>
          <a:prstGeom prst="straightConnector1">
            <a:avLst/>
          </a:prstGeom>
          <a:ln w="63500">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14" name="TextBox 13">
            <a:extLst>
              <a:ext uri="{FF2B5EF4-FFF2-40B4-BE49-F238E27FC236}">
                <a16:creationId xmlns:a16="http://schemas.microsoft.com/office/drawing/2014/main" id="{CFBF561E-6E1E-2299-6389-96F3DCEBE1C4}"/>
              </a:ext>
            </a:extLst>
          </p:cNvPr>
          <p:cNvSpPr txBox="1"/>
          <p:nvPr/>
        </p:nvSpPr>
        <p:spPr>
          <a:xfrm>
            <a:off x="5783003" y="750687"/>
            <a:ext cx="3457916" cy="830997"/>
          </a:xfrm>
          <a:prstGeom prst="rect">
            <a:avLst/>
          </a:prstGeom>
          <a:noFill/>
        </p:spPr>
        <p:txBody>
          <a:bodyPr wrap="square" rtlCol="0">
            <a:spAutoFit/>
          </a:bodyPr>
          <a:lstStyle/>
          <a:p>
            <a:pPr algn="ctr"/>
            <a:r>
              <a:rPr lang="en-US" sz="2400" b="1" dirty="0">
                <a:solidFill>
                  <a:srgbClr val="002060"/>
                </a:solidFill>
              </a:rPr>
              <a:t>2. Click on Rochester</a:t>
            </a:r>
          </a:p>
          <a:p>
            <a:pPr algn="ctr"/>
            <a:r>
              <a:rPr lang="en-US" sz="2400" b="1" dirty="0">
                <a:solidFill>
                  <a:srgbClr val="002060"/>
                </a:solidFill>
              </a:rPr>
              <a:t>Nordic Ski Team</a:t>
            </a:r>
          </a:p>
        </p:txBody>
      </p:sp>
      <p:sp>
        <p:nvSpPr>
          <p:cNvPr id="15" name="TextBox 14">
            <a:extLst>
              <a:ext uri="{FF2B5EF4-FFF2-40B4-BE49-F238E27FC236}">
                <a16:creationId xmlns:a16="http://schemas.microsoft.com/office/drawing/2014/main" id="{29F3ACDB-EE4A-C2F3-DA05-EBE23B5AAE86}"/>
              </a:ext>
            </a:extLst>
          </p:cNvPr>
          <p:cNvSpPr txBox="1"/>
          <p:nvPr/>
        </p:nvSpPr>
        <p:spPr>
          <a:xfrm>
            <a:off x="2275145" y="5030245"/>
            <a:ext cx="3457916" cy="1569660"/>
          </a:xfrm>
          <a:prstGeom prst="rect">
            <a:avLst/>
          </a:prstGeom>
          <a:noFill/>
        </p:spPr>
        <p:txBody>
          <a:bodyPr wrap="square" rtlCol="0">
            <a:spAutoFit/>
          </a:bodyPr>
          <a:lstStyle/>
          <a:p>
            <a:pPr algn="ctr"/>
            <a:r>
              <a:rPr lang="en-US" sz="2400" b="1" dirty="0">
                <a:solidFill>
                  <a:srgbClr val="002060"/>
                </a:solidFill>
              </a:rPr>
              <a:t>3. Click on a box to Register (for the team and Heartwood) and for the Handbook</a:t>
            </a:r>
          </a:p>
        </p:txBody>
      </p:sp>
      <p:cxnSp>
        <p:nvCxnSpPr>
          <p:cNvPr id="16" name="Straight Arrow Connector 15">
            <a:extLst>
              <a:ext uri="{FF2B5EF4-FFF2-40B4-BE49-F238E27FC236}">
                <a16:creationId xmlns:a16="http://schemas.microsoft.com/office/drawing/2014/main" id="{4121C806-DE33-062C-44BF-90139D40DB4D}"/>
              </a:ext>
            </a:extLst>
          </p:cNvPr>
          <p:cNvCxnSpPr>
            <a:cxnSpLocks/>
          </p:cNvCxnSpPr>
          <p:nvPr/>
        </p:nvCxnSpPr>
        <p:spPr>
          <a:xfrm>
            <a:off x="5479552" y="5552954"/>
            <a:ext cx="2141243" cy="0"/>
          </a:xfrm>
          <a:prstGeom prst="straightConnector1">
            <a:avLst/>
          </a:prstGeom>
          <a:ln w="44450">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4" name="Straight Arrow Connector 3">
            <a:extLst>
              <a:ext uri="{FF2B5EF4-FFF2-40B4-BE49-F238E27FC236}">
                <a16:creationId xmlns:a16="http://schemas.microsoft.com/office/drawing/2014/main" id="{ABE172F9-9BCE-D764-7935-12EF9FE2E4F4}"/>
              </a:ext>
            </a:extLst>
          </p:cNvPr>
          <p:cNvCxnSpPr>
            <a:cxnSpLocks/>
          </p:cNvCxnSpPr>
          <p:nvPr/>
        </p:nvCxnSpPr>
        <p:spPr>
          <a:xfrm flipV="1">
            <a:off x="5143500" y="6070036"/>
            <a:ext cx="3262083" cy="357415"/>
          </a:xfrm>
          <a:prstGeom prst="straightConnector1">
            <a:avLst/>
          </a:prstGeom>
          <a:ln w="44450">
            <a:solidFill>
              <a:srgbClr val="FF0000"/>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87835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65CF15-F4BC-0D10-B54D-1E2DB923E0FF}"/>
              </a:ext>
            </a:extLst>
          </p:cNvPr>
          <p:cNvSpPr txBox="1"/>
          <p:nvPr/>
        </p:nvSpPr>
        <p:spPr>
          <a:xfrm>
            <a:off x="1445323" y="912292"/>
            <a:ext cx="9301353" cy="461665"/>
          </a:xfrm>
          <a:prstGeom prst="rect">
            <a:avLst/>
          </a:prstGeom>
          <a:noFill/>
        </p:spPr>
        <p:txBody>
          <a:bodyPr wrap="square" rtlCol="0">
            <a:spAutoFit/>
          </a:bodyPr>
          <a:lstStyle/>
          <a:p>
            <a:pPr algn="ctr"/>
            <a:r>
              <a:rPr lang="en-US" sz="2400" b="1" dirty="0">
                <a:solidFill>
                  <a:srgbClr val="002060"/>
                </a:solidFill>
              </a:rPr>
              <a:t>Registration, Ski Rental, and Heartwood Ski Camp Options</a:t>
            </a:r>
          </a:p>
        </p:txBody>
      </p:sp>
      <p:pic>
        <p:nvPicPr>
          <p:cNvPr id="5" name="Picture 4" descr="A screenshot of a ski rental&#10;&#10;Description automatically generated">
            <a:extLst>
              <a:ext uri="{FF2B5EF4-FFF2-40B4-BE49-F238E27FC236}">
                <a16:creationId xmlns:a16="http://schemas.microsoft.com/office/drawing/2014/main" id="{5090B1AB-8AE9-3594-576E-0983BD69ADB5}"/>
              </a:ext>
            </a:extLst>
          </p:cNvPr>
          <p:cNvPicPr>
            <a:picLocks noChangeAspect="1"/>
          </p:cNvPicPr>
          <p:nvPr/>
        </p:nvPicPr>
        <p:blipFill>
          <a:blip r:embed="rId2"/>
          <a:stretch>
            <a:fillRect/>
          </a:stretch>
        </p:blipFill>
        <p:spPr>
          <a:xfrm>
            <a:off x="2209799" y="1574800"/>
            <a:ext cx="7772400" cy="4958401"/>
          </a:xfrm>
          <a:prstGeom prst="rect">
            <a:avLst/>
          </a:prstGeom>
        </p:spPr>
      </p:pic>
    </p:spTree>
    <p:extLst>
      <p:ext uri="{BB962C8B-B14F-4D97-AF65-F5344CB8AC3E}">
        <p14:creationId xmlns:p14="http://schemas.microsoft.com/office/powerpoint/2010/main" val="2606175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C01508-6CC4-C61F-3ABB-A547D32D32E7}"/>
              </a:ext>
            </a:extLst>
          </p:cNvPr>
          <p:cNvSpPr txBox="1"/>
          <p:nvPr/>
        </p:nvSpPr>
        <p:spPr>
          <a:xfrm>
            <a:off x="3669476" y="878775"/>
            <a:ext cx="5367646" cy="646331"/>
          </a:xfrm>
          <a:prstGeom prst="rect">
            <a:avLst/>
          </a:prstGeom>
          <a:noFill/>
        </p:spPr>
        <p:txBody>
          <a:bodyPr wrap="square" rtlCol="0">
            <a:spAutoFit/>
          </a:bodyPr>
          <a:lstStyle/>
          <a:p>
            <a:r>
              <a:rPr lang="en-US" sz="3600" b="1" dirty="0">
                <a:solidFill>
                  <a:srgbClr val="002060"/>
                </a:solidFill>
              </a:rPr>
              <a:t>RENTAL SKIS AND POLES</a:t>
            </a:r>
          </a:p>
        </p:txBody>
      </p:sp>
      <p:sp>
        <p:nvSpPr>
          <p:cNvPr id="19" name="TextBox 18">
            <a:extLst>
              <a:ext uri="{FF2B5EF4-FFF2-40B4-BE49-F238E27FC236}">
                <a16:creationId xmlns:a16="http://schemas.microsoft.com/office/drawing/2014/main" id="{0EF23A23-AE6B-6E49-F931-B1612417646D}"/>
              </a:ext>
            </a:extLst>
          </p:cNvPr>
          <p:cNvSpPr txBox="1"/>
          <p:nvPr/>
        </p:nvSpPr>
        <p:spPr>
          <a:xfrm>
            <a:off x="508000" y="1625600"/>
            <a:ext cx="11264900" cy="2492990"/>
          </a:xfrm>
          <a:prstGeom prst="rect">
            <a:avLst/>
          </a:prstGeom>
          <a:noFill/>
        </p:spPr>
        <p:txBody>
          <a:bodyPr wrap="square" rtlCol="0">
            <a:spAutoFit/>
          </a:bodyPr>
          <a:lstStyle/>
          <a:p>
            <a:pPr marL="342900" indent="-342900">
              <a:buFont typeface="Arial" panose="020B0604020202020204" pitchFamily="34" charset="0"/>
              <a:buChar char="•"/>
            </a:pPr>
            <a:r>
              <a:rPr lang="en-US" sz="2000" b="0" i="0" strike="noStrike" dirty="0">
                <a:solidFill>
                  <a:srgbClr val="000000"/>
                </a:solidFill>
                <a:effectLst/>
                <a:latin typeface="Helvetica" pitchFamily="2" charset="0"/>
              </a:rPr>
              <a:t>RNST Rental Skis </a:t>
            </a:r>
            <a:r>
              <a:rPr lang="en-US" sz="2000" b="0" i="0" u="none" strike="noStrike" dirty="0">
                <a:solidFill>
                  <a:srgbClr val="000000"/>
                </a:solidFill>
                <a:effectLst/>
                <a:latin typeface="Helvetica" pitchFamily="2" charset="0"/>
              </a:rPr>
              <a:t>only have </a:t>
            </a:r>
            <a:r>
              <a:rPr lang="en-US" sz="2000" b="0" i="0" u="none" strike="noStrike" dirty="0" err="1">
                <a:solidFill>
                  <a:srgbClr val="000000"/>
                </a:solidFill>
                <a:effectLst/>
                <a:latin typeface="Helvetica" pitchFamily="2" charset="0"/>
              </a:rPr>
              <a:t>Prolink</a:t>
            </a:r>
            <a:r>
              <a:rPr lang="en-US" sz="2000" b="0" i="0" u="none" strike="noStrike" dirty="0">
                <a:solidFill>
                  <a:srgbClr val="000000"/>
                </a:solidFill>
                <a:effectLst/>
                <a:latin typeface="Helvetica" pitchFamily="2" charset="0"/>
              </a:rPr>
              <a:t> bindings on them now.  </a:t>
            </a:r>
          </a:p>
          <a:p>
            <a:pPr marL="342900" indent="-342900">
              <a:buFont typeface="Arial" panose="020B0604020202020204" pitchFamily="34" charset="0"/>
              <a:buChar char="•"/>
            </a:pPr>
            <a:r>
              <a:rPr lang="en-US" sz="2000" b="0" i="0" u="none" strike="noStrike" dirty="0">
                <a:solidFill>
                  <a:srgbClr val="000000"/>
                </a:solidFill>
                <a:effectLst/>
                <a:latin typeface="Helvetica" pitchFamily="2" charset="0"/>
              </a:rPr>
              <a:t>These bindings only work with </a:t>
            </a:r>
            <a:r>
              <a:rPr lang="en-US" sz="2000" b="0" i="0" u="none" strike="noStrike" dirty="0" err="1">
                <a:solidFill>
                  <a:srgbClr val="000000"/>
                </a:solidFill>
                <a:effectLst/>
                <a:latin typeface="Helvetica" pitchFamily="2" charset="0"/>
              </a:rPr>
              <a:t>Prolink</a:t>
            </a:r>
            <a:r>
              <a:rPr lang="en-US" sz="2000" b="0" i="0" u="none" strike="noStrike" dirty="0">
                <a:solidFill>
                  <a:srgbClr val="000000"/>
                </a:solidFill>
                <a:effectLst/>
                <a:latin typeface="Helvetica" pitchFamily="2" charset="0"/>
              </a:rPr>
              <a:t> or NNN boots with one bar </a:t>
            </a:r>
          </a:p>
          <a:p>
            <a:pPr marL="342900" indent="-342900">
              <a:buFont typeface="Arial" panose="020B0604020202020204" pitchFamily="34" charset="0"/>
              <a:buChar char="•"/>
            </a:pPr>
            <a:r>
              <a:rPr lang="en-US" sz="2000" dirty="0">
                <a:solidFill>
                  <a:srgbClr val="000000"/>
                </a:solidFill>
                <a:latin typeface="Helvetica" pitchFamily="2" charset="0"/>
              </a:rPr>
              <a:t>The Rental Ski bindings </a:t>
            </a:r>
            <a:r>
              <a:rPr lang="en-US" sz="2000" b="0" i="0" u="none" strike="noStrike" dirty="0">
                <a:solidFill>
                  <a:srgbClr val="000000"/>
                </a:solidFill>
                <a:effectLst/>
                <a:latin typeface="Helvetica" pitchFamily="2" charset="0"/>
              </a:rPr>
              <a:t>do not work with boots designed for SNS bindings or earlier Salomon one-bar bindings.  </a:t>
            </a:r>
          </a:p>
          <a:p>
            <a:pPr marL="342900" indent="-342900">
              <a:buFont typeface="Arial" panose="020B0604020202020204" pitchFamily="34" charset="0"/>
              <a:buChar char="•"/>
            </a:pPr>
            <a:r>
              <a:rPr lang="en-US" sz="2000" b="0" i="0" u="none" strike="noStrike" dirty="0">
                <a:solidFill>
                  <a:srgbClr val="000000"/>
                </a:solidFill>
                <a:effectLst/>
                <a:latin typeface="Helvetica" pitchFamily="2" charset="0"/>
              </a:rPr>
              <a:t>Skiers planning to rent skis from RNST should </a:t>
            </a:r>
            <a:r>
              <a:rPr lang="en-US" sz="2000" b="0" i="0" u="none" strike="noStrike" dirty="0">
                <a:solidFill>
                  <a:srgbClr val="FF0000"/>
                </a:solidFill>
                <a:effectLst/>
                <a:latin typeface="Helvetica" pitchFamily="2" charset="0"/>
              </a:rPr>
              <a:t>get boots with one bar that are designed to work with </a:t>
            </a:r>
            <a:r>
              <a:rPr lang="en-US" sz="2000" b="0" i="0" u="none" strike="noStrike" dirty="0" err="1">
                <a:solidFill>
                  <a:srgbClr val="FF0000"/>
                </a:solidFill>
                <a:effectLst/>
                <a:latin typeface="Helvetica" pitchFamily="2" charset="0"/>
              </a:rPr>
              <a:t>Prolink</a:t>
            </a:r>
            <a:r>
              <a:rPr lang="en-US" sz="2000" b="0" i="0" u="none" strike="noStrike" dirty="0">
                <a:solidFill>
                  <a:srgbClr val="FF0000"/>
                </a:solidFill>
                <a:effectLst/>
                <a:latin typeface="Helvetica" pitchFamily="2" charset="0"/>
              </a:rPr>
              <a:t> or NNN bindings.</a:t>
            </a:r>
          </a:p>
          <a:p>
            <a:br>
              <a:rPr lang="en-US" dirty="0"/>
            </a:br>
            <a:endParaRPr lang="en-US" dirty="0"/>
          </a:p>
        </p:txBody>
      </p:sp>
      <p:pic>
        <p:nvPicPr>
          <p:cNvPr id="22" name="Picture 21">
            <a:extLst>
              <a:ext uri="{FF2B5EF4-FFF2-40B4-BE49-F238E27FC236}">
                <a16:creationId xmlns:a16="http://schemas.microsoft.com/office/drawing/2014/main" id="{E2AB9A7E-90D1-A2DA-AB03-DE87E95E5E2B}"/>
              </a:ext>
            </a:extLst>
          </p:cNvPr>
          <p:cNvPicPr>
            <a:picLocks noChangeAspect="1"/>
          </p:cNvPicPr>
          <p:nvPr/>
        </p:nvPicPr>
        <p:blipFill>
          <a:blip r:embed="rId2"/>
          <a:stretch>
            <a:fillRect/>
          </a:stretch>
        </p:blipFill>
        <p:spPr>
          <a:xfrm>
            <a:off x="5121399" y="3332284"/>
            <a:ext cx="5711701" cy="3084146"/>
          </a:xfrm>
          <a:prstGeom prst="rect">
            <a:avLst/>
          </a:prstGeom>
        </p:spPr>
      </p:pic>
    </p:spTree>
    <p:extLst>
      <p:ext uri="{BB962C8B-B14F-4D97-AF65-F5344CB8AC3E}">
        <p14:creationId xmlns:p14="http://schemas.microsoft.com/office/powerpoint/2010/main" val="3441799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6A6B92-7DD1-0857-2523-A8174CD2BD0F}"/>
              </a:ext>
            </a:extLst>
          </p:cNvPr>
          <p:cNvSpPr txBox="1">
            <a:spLocks/>
          </p:cNvSpPr>
          <p:nvPr/>
        </p:nvSpPr>
        <p:spPr>
          <a:xfrm>
            <a:off x="451262" y="881012"/>
            <a:ext cx="10806546" cy="973746"/>
          </a:xfrm>
          <a:prstGeom prst="rect">
            <a:avLst/>
          </a:prstGeom>
        </p:spPr>
        <p:txBody>
          <a:bodyPr/>
          <a:lst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a:lstStyle>
          <a:p>
            <a:pPr algn="ctr">
              <a:spcBef>
                <a:spcPts val="0"/>
              </a:spcBef>
            </a:pPr>
            <a:r>
              <a:rPr lang="en-US" sz="3600" b="1" dirty="0">
                <a:solidFill>
                  <a:srgbClr val="002060"/>
                </a:solidFill>
              </a:rPr>
              <a:t>First Year Skiers  </a:t>
            </a:r>
            <a:r>
              <a:rPr lang="en-US" sz="3600" b="1" dirty="0">
                <a:solidFill>
                  <a:srgbClr val="FF0000"/>
                </a:solidFill>
              </a:rPr>
              <a:t>Mandatory Equipment Orientation</a:t>
            </a:r>
          </a:p>
          <a:p>
            <a:pPr algn="ctr">
              <a:spcBef>
                <a:spcPts val="0"/>
              </a:spcBef>
            </a:pPr>
            <a:r>
              <a:rPr lang="en-US" sz="3600" b="1" dirty="0">
                <a:solidFill>
                  <a:srgbClr val="002060"/>
                </a:solidFill>
              </a:rPr>
              <a:t>Monday, Nov. 20, 4-5pm, Century HS Cafeteria</a:t>
            </a:r>
          </a:p>
          <a:p>
            <a:pPr algn="ctr"/>
            <a:br>
              <a:rPr lang="en-US" dirty="0">
                <a:solidFill>
                  <a:srgbClr val="002060"/>
                </a:solidFill>
              </a:rPr>
            </a:br>
            <a:endParaRPr lang="en-US" sz="2400" b="1" dirty="0">
              <a:solidFill>
                <a:srgbClr val="002060"/>
              </a:solidFill>
            </a:endParaRPr>
          </a:p>
        </p:txBody>
      </p:sp>
      <p:sp>
        <p:nvSpPr>
          <p:cNvPr id="5" name="TextBox 4">
            <a:extLst>
              <a:ext uri="{FF2B5EF4-FFF2-40B4-BE49-F238E27FC236}">
                <a16:creationId xmlns:a16="http://schemas.microsoft.com/office/drawing/2014/main" id="{9A57BD4A-00E7-913D-CB8E-A9F83FBED5A4}"/>
              </a:ext>
            </a:extLst>
          </p:cNvPr>
          <p:cNvSpPr txBox="1"/>
          <p:nvPr/>
        </p:nvSpPr>
        <p:spPr>
          <a:xfrm>
            <a:off x="615673" y="2135552"/>
            <a:ext cx="10060244" cy="4401205"/>
          </a:xfrm>
          <a:prstGeom prst="rect">
            <a:avLst/>
          </a:prstGeom>
          <a:noFill/>
        </p:spPr>
        <p:txBody>
          <a:bodyPr wrap="square" rtlCol="0">
            <a:spAutoFit/>
          </a:bodyPr>
          <a:lstStyle/>
          <a:p>
            <a:r>
              <a:rPr lang="en-US" sz="2800" b="1" dirty="0">
                <a:solidFill>
                  <a:srgbClr val="FF0000"/>
                </a:solidFill>
              </a:rPr>
              <a:t>Bring:</a:t>
            </a:r>
          </a:p>
          <a:p>
            <a:pPr marL="234950" indent="-234950">
              <a:buFont typeface="Arial" panose="020B0604020202020204" pitchFamily="34" charset="0"/>
              <a:buChar char="•"/>
            </a:pPr>
            <a:r>
              <a:rPr lang="en-US" sz="2800" b="1" dirty="0">
                <a:solidFill>
                  <a:srgbClr val="002060"/>
                </a:solidFill>
              </a:rPr>
              <a:t>Skis</a:t>
            </a:r>
          </a:p>
          <a:p>
            <a:pPr marL="234950" indent="-234950">
              <a:buFont typeface="Arial" panose="020B0604020202020204" pitchFamily="34" charset="0"/>
              <a:buChar char="•"/>
            </a:pPr>
            <a:r>
              <a:rPr lang="en-US" sz="2800" b="1" dirty="0">
                <a:solidFill>
                  <a:srgbClr val="002060"/>
                </a:solidFill>
              </a:rPr>
              <a:t>Skate boots</a:t>
            </a:r>
          </a:p>
          <a:p>
            <a:pPr marL="234950" indent="-234950">
              <a:buFont typeface="Arial" panose="020B0604020202020204" pitchFamily="34" charset="0"/>
              <a:buChar char="•"/>
            </a:pPr>
            <a:r>
              <a:rPr lang="en-US" sz="2800" b="1" dirty="0">
                <a:solidFill>
                  <a:srgbClr val="002060"/>
                </a:solidFill>
              </a:rPr>
              <a:t>Poles</a:t>
            </a:r>
          </a:p>
          <a:p>
            <a:pPr marL="234950" indent="-234950">
              <a:buFont typeface="Arial" panose="020B0604020202020204" pitchFamily="34" charset="0"/>
              <a:buChar char="•"/>
            </a:pPr>
            <a:r>
              <a:rPr lang="en-US" sz="2800" b="1" dirty="0">
                <a:solidFill>
                  <a:srgbClr val="002060"/>
                </a:solidFill>
              </a:rPr>
              <a:t>Gloves or Mittens you will use at practices (when it is usually 20 degrees or colder)</a:t>
            </a:r>
          </a:p>
          <a:p>
            <a:endParaRPr lang="en-US" sz="2800" b="1" dirty="0">
              <a:solidFill>
                <a:srgbClr val="002060"/>
              </a:solidFill>
            </a:endParaRPr>
          </a:p>
          <a:p>
            <a:r>
              <a:rPr lang="en-US" sz="2800" b="1" dirty="0">
                <a:solidFill>
                  <a:srgbClr val="002060"/>
                </a:solidFill>
              </a:rPr>
              <a:t>RNST Coaches will show you how to put your skis, boots and poles on and off, adjust your pole straps and coach you on how to prepare to practice in cold temps</a:t>
            </a:r>
          </a:p>
        </p:txBody>
      </p:sp>
    </p:spTree>
    <p:extLst>
      <p:ext uri="{BB962C8B-B14F-4D97-AF65-F5344CB8AC3E}">
        <p14:creationId xmlns:p14="http://schemas.microsoft.com/office/powerpoint/2010/main" val="2795436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3EBFCE-7552-1CBC-D9B1-9A2DFABEA64B}"/>
              </a:ext>
            </a:extLst>
          </p:cNvPr>
          <p:cNvSpPr>
            <a:spLocks noChangeArrowheads="1"/>
          </p:cNvSpPr>
          <p:nvPr/>
        </p:nvSpPr>
        <p:spPr bwMode="auto">
          <a:xfrm>
            <a:off x="1472537" y="904795"/>
            <a:ext cx="981755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000080"/>
                </a:solidFill>
                <a:effectLst/>
                <a:latin typeface="Helvetica" pitchFamily="2" charset="0"/>
              </a:rPr>
              <a:t>ORDER OPTIONAL TEAM GEAR BEFORE NOV 15!</a:t>
            </a:r>
            <a:endParaRPr kumimoji="0" lang="en-US" altLang="en-US" sz="3200" b="1" i="0" u="none" strike="noStrike" cap="none" normalizeH="0" baseline="0" dirty="0">
              <a:ln>
                <a:noFill/>
              </a:ln>
              <a:solidFill>
                <a:srgbClr val="202020"/>
              </a:solidFill>
              <a:effectLst/>
              <a:latin typeface="Helvetica" pitchFamily="2" charset="0"/>
            </a:endParaRPr>
          </a:p>
        </p:txBody>
      </p:sp>
      <p:pic>
        <p:nvPicPr>
          <p:cNvPr id="1028" name="Picture 4">
            <a:extLst>
              <a:ext uri="{FF2B5EF4-FFF2-40B4-BE49-F238E27FC236}">
                <a16:creationId xmlns:a16="http://schemas.microsoft.com/office/drawing/2014/main" id="{3FB672FD-AB8B-349F-6A3C-8CED4D1B6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24" y="2135621"/>
            <a:ext cx="2540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1A087F2A-F13B-3463-1FB7-2971D2124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299" y="2135621"/>
            <a:ext cx="2540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3A3D91-5B9F-142F-5B9E-8B87FC8C19ED}"/>
              </a:ext>
            </a:extLst>
          </p:cNvPr>
          <p:cNvSpPr txBox="1"/>
          <p:nvPr/>
        </p:nvSpPr>
        <p:spPr>
          <a:xfrm>
            <a:off x="0" y="4312110"/>
            <a:ext cx="5415148" cy="1754326"/>
          </a:xfrm>
          <a:prstGeom prst="rect">
            <a:avLst/>
          </a:prstGeom>
          <a:noFill/>
        </p:spPr>
        <p:txBody>
          <a:bodyPr wrap="square" rtlCol="0">
            <a:spAutoFit/>
          </a:bodyPr>
          <a:lstStyle/>
          <a:p>
            <a:pPr algn="l">
              <a:buFont typeface="Arial" panose="020B0604020202020204" pitchFamily="34" charset="0"/>
              <a:buChar char="•"/>
            </a:pPr>
            <a:r>
              <a:rPr lang="en-US" b="0" i="0" u="none" strike="noStrike" dirty="0" err="1">
                <a:solidFill>
                  <a:srgbClr val="000000"/>
                </a:solidFill>
                <a:effectLst/>
                <a:latin typeface="Helvetica" pitchFamily="2" charset="0"/>
              </a:rPr>
              <a:t>Podiumwear</a:t>
            </a:r>
            <a:r>
              <a:rPr lang="en-US" b="0" i="0" u="none" strike="noStrike" dirty="0">
                <a:solidFill>
                  <a:srgbClr val="000000"/>
                </a:solidFill>
                <a:effectLst/>
                <a:latin typeface="Helvetica" pitchFamily="2" charset="0"/>
              </a:rPr>
              <a:t> Team Jacket is available to order through an </a:t>
            </a:r>
            <a:r>
              <a:rPr lang="en-US" b="0" i="0" u="sng" dirty="0">
                <a:solidFill>
                  <a:srgbClr val="656565"/>
                </a:solidFill>
                <a:effectLst/>
                <a:latin typeface="Helvetica" pitchFamily="2" charset="0"/>
                <a:hlinkClick r:id="rId4"/>
              </a:rPr>
              <a:t>online store</a:t>
            </a:r>
            <a:r>
              <a:rPr lang="en-US" b="0" i="0" u="none" strike="noStrike" dirty="0">
                <a:solidFill>
                  <a:srgbClr val="000000"/>
                </a:solidFill>
                <a:effectLst/>
                <a:latin typeface="Helvetica" pitchFamily="2" charset="0"/>
              </a:rPr>
              <a:t>. </a:t>
            </a:r>
            <a:endParaRPr lang="en-US" b="0" i="0" u="none" strike="noStrike" dirty="0">
              <a:solidFill>
                <a:srgbClr val="656565"/>
              </a:solidFill>
              <a:effectLst/>
              <a:latin typeface="Helvetica" pitchFamily="2" charset="0"/>
            </a:endParaRPr>
          </a:p>
          <a:p>
            <a:pPr algn="l">
              <a:buFont typeface="Arial" panose="020B0604020202020204" pitchFamily="34" charset="0"/>
              <a:buChar char="•"/>
            </a:pPr>
            <a:r>
              <a:rPr lang="en-US" b="1" i="0" u="none" strike="noStrike" dirty="0">
                <a:solidFill>
                  <a:srgbClr val="FF0000"/>
                </a:solidFill>
                <a:effectLst/>
                <a:latin typeface="Helvetica" pitchFamily="2" charset="0"/>
              </a:rPr>
              <a:t>Online store will close at midnight on November 16th.</a:t>
            </a:r>
            <a:endParaRPr lang="en-US" b="0" i="0" u="none" strike="noStrike" dirty="0">
              <a:solidFill>
                <a:srgbClr val="656565"/>
              </a:solidFill>
              <a:effectLst/>
              <a:latin typeface="Helvetica" pitchFamily="2" charset="0"/>
            </a:endParaRPr>
          </a:p>
          <a:p>
            <a:pPr algn="l">
              <a:buFont typeface="Arial" panose="020B0604020202020204" pitchFamily="34" charset="0"/>
              <a:buChar char="•"/>
            </a:pPr>
            <a:r>
              <a:rPr lang="en-US" b="0" i="0" u="none" strike="noStrike" dirty="0">
                <a:solidFill>
                  <a:srgbClr val="000000"/>
                </a:solidFill>
                <a:effectLst/>
                <a:latin typeface="Helvetica" pitchFamily="2" charset="0"/>
              </a:rPr>
              <a:t>Price: $150 plus $5 for shipping. </a:t>
            </a:r>
            <a:endParaRPr lang="en-US" b="0" i="0" u="none" strike="noStrike" dirty="0">
              <a:solidFill>
                <a:srgbClr val="656565"/>
              </a:solidFill>
              <a:effectLst/>
              <a:latin typeface="Helvetica" pitchFamily="2" charset="0"/>
            </a:endParaRPr>
          </a:p>
          <a:p>
            <a:endParaRPr lang="en-US" dirty="0"/>
          </a:p>
        </p:txBody>
      </p:sp>
      <p:sp>
        <p:nvSpPr>
          <p:cNvPr id="7" name="TextBox 6">
            <a:extLst>
              <a:ext uri="{FF2B5EF4-FFF2-40B4-BE49-F238E27FC236}">
                <a16:creationId xmlns:a16="http://schemas.microsoft.com/office/drawing/2014/main" id="{B725B817-38EA-CD1B-D21E-9245222413D4}"/>
              </a:ext>
            </a:extLst>
          </p:cNvPr>
          <p:cNvSpPr txBox="1"/>
          <p:nvPr/>
        </p:nvSpPr>
        <p:spPr>
          <a:xfrm>
            <a:off x="115124" y="1668727"/>
            <a:ext cx="4955640" cy="369332"/>
          </a:xfrm>
          <a:prstGeom prst="rect">
            <a:avLst/>
          </a:prstGeom>
          <a:noFill/>
        </p:spPr>
        <p:txBody>
          <a:bodyPr wrap="square" rtlCol="0">
            <a:spAutoFit/>
          </a:bodyPr>
          <a:lstStyle/>
          <a:p>
            <a:r>
              <a:rPr kumimoji="0" lang="en-US" altLang="en-US" sz="1800" b="1" i="0" u="none" strike="noStrike" cap="none" normalizeH="0" baseline="0" dirty="0">
                <a:ln>
                  <a:noFill/>
                </a:ln>
                <a:solidFill>
                  <a:srgbClr val="000080"/>
                </a:solidFill>
                <a:effectLst/>
                <a:latin typeface="Helvetica" pitchFamily="2" charset="0"/>
              </a:rPr>
              <a:t>Rochester Nordic Ski Team Jackets</a:t>
            </a:r>
            <a:endParaRPr lang="en-US" dirty="0"/>
          </a:p>
        </p:txBody>
      </p:sp>
      <p:sp>
        <p:nvSpPr>
          <p:cNvPr id="8" name="TextBox 7">
            <a:extLst>
              <a:ext uri="{FF2B5EF4-FFF2-40B4-BE49-F238E27FC236}">
                <a16:creationId xmlns:a16="http://schemas.microsoft.com/office/drawing/2014/main" id="{C9491328-1254-E05F-E32C-34933DCA8DCD}"/>
              </a:ext>
            </a:extLst>
          </p:cNvPr>
          <p:cNvSpPr txBox="1"/>
          <p:nvPr/>
        </p:nvSpPr>
        <p:spPr>
          <a:xfrm>
            <a:off x="6293922" y="4312110"/>
            <a:ext cx="5545777" cy="2031325"/>
          </a:xfrm>
          <a:prstGeom prst="rect">
            <a:avLst/>
          </a:prstGeom>
          <a:noFill/>
        </p:spPr>
        <p:txBody>
          <a:bodyPr wrap="square" rtlCol="0">
            <a:spAutoFit/>
          </a:bodyPr>
          <a:lstStyle/>
          <a:p>
            <a:pPr algn="l">
              <a:buFont typeface="Arial" panose="020B0604020202020204" pitchFamily="34" charset="0"/>
              <a:buChar char="•"/>
            </a:pPr>
            <a:r>
              <a:rPr lang="en-US" b="0" i="0" u="none" strike="noStrike" dirty="0">
                <a:solidFill>
                  <a:srgbClr val="000000"/>
                </a:solidFill>
                <a:effectLst/>
                <a:latin typeface="Helvetica" pitchFamily="2" charset="0"/>
              </a:rPr>
              <a:t>Craft “Advanced Nordic Training Pant” available to order through Tyrol Ski &amp; Sports. </a:t>
            </a:r>
            <a:endParaRPr lang="en-US" b="0" i="0" u="none" strike="noStrike" dirty="0">
              <a:solidFill>
                <a:srgbClr val="656565"/>
              </a:solidFill>
              <a:effectLst/>
              <a:latin typeface="Helvetica" pitchFamily="2" charset="0"/>
            </a:endParaRPr>
          </a:p>
          <a:p>
            <a:pPr algn="l">
              <a:buFont typeface="Arial" panose="020B0604020202020204" pitchFamily="34" charset="0"/>
              <a:buChar char="•"/>
            </a:pPr>
            <a:r>
              <a:rPr lang="en-US" b="0" i="0" u="none" strike="noStrike" dirty="0">
                <a:solidFill>
                  <a:srgbClr val="000000"/>
                </a:solidFill>
                <a:effectLst/>
                <a:latin typeface="Helvetica" pitchFamily="2" charset="0"/>
              </a:rPr>
              <a:t>Available in a women’s and a men’s version.</a:t>
            </a:r>
            <a:endParaRPr lang="en-US" b="0" i="0" u="none" strike="noStrike" dirty="0">
              <a:solidFill>
                <a:srgbClr val="656565"/>
              </a:solidFill>
              <a:effectLst/>
              <a:latin typeface="Helvetica" pitchFamily="2" charset="0"/>
            </a:endParaRPr>
          </a:p>
          <a:p>
            <a:pPr algn="l">
              <a:buFont typeface="Arial" panose="020B0604020202020204" pitchFamily="34" charset="0"/>
              <a:buChar char="•"/>
            </a:pPr>
            <a:r>
              <a:rPr lang="en-US" b="0" i="0" u="none" strike="noStrike" dirty="0">
                <a:solidFill>
                  <a:srgbClr val="000000"/>
                </a:solidFill>
                <a:effectLst/>
                <a:latin typeface="Helvetica" pitchFamily="2" charset="0"/>
              </a:rPr>
              <a:t>Price: $73.00 (retail price $129.00). Prepay at time of order.</a:t>
            </a:r>
            <a:endParaRPr lang="en-US" b="0" i="0" u="none" strike="noStrike" dirty="0">
              <a:solidFill>
                <a:srgbClr val="656565"/>
              </a:solidFill>
              <a:effectLst/>
              <a:latin typeface="Helvetica" pitchFamily="2" charset="0"/>
            </a:endParaRPr>
          </a:p>
          <a:p>
            <a:pPr algn="l">
              <a:buFont typeface="Arial" panose="020B0604020202020204" pitchFamily="34" charset="0"/>
              <a:buChar char="•"/>
            </a:pPr>
            <a:r>
              <a:rPr lang="en-US" b="1" i="0" u="none" strike="noStrike" dirty="0">
                <a:solidFill>
                  <a:srgbClr val="FF0000"/>
                </a:solidFill>
                <a:effectLst/>
                <a:latin typeface="Helvetica" pitchFamily="2" charset="0"/>
              </a:rPr>
              <a:t>Orders can be placed at Tyrol until November 15th.</a:t>
            </a:r>
            <a:endParaRPr lang="en-US" dirty="0"/>
          </a:p>
        </p:txBody>
      </p:sp>
      <p:sp>
        <p:nvSpPr>
          <p:cNvPr id="9" name="TextBox 8">
            <a:extLst>
              <a:ext uri="{FF2B5EF4-FFF2-40B4-BE49-F238E27FC236}">
                <a16:creationId xmlns:a16="http://schemas.microsoft.com/office/drawing/2014/main" id="{B42F1018-0709-D37C-E16C-F134FF69D8E9}"/>
              </a:ext>
            </a:extLst>
          </p:cNvPr>
          <p:cNvSpPr txBox="1"/>
          <p:nvPr/>
        </p:nvSpPr>
        <p:spPr>
          <a:xfrm>
            <a:off x="6293922" y="3693326"/>
            <a:ext cx="4955640" cy="369332"/>
          </a:xfrm>
          <a:prstGeom prst="rect">
            <a:avLst/>
          </a:prstGeom>
          <a:noFill/>
        </p:spPr>
        <p:txBody>
          <a:bodyPr wrap="square" rtlCol="0">
            <a:spAutoFit/>
          </a:bodyPr>
          <a:lstStyle/>
          <a:p>
            <a:r>
              <a:rPr kumimoji="0" lang="en-US" altLang="en-US" sz="1800" b="1" i="0" u="none" strike="noStrike" cap="none" normalizeH="0" baseline="0" dirty="0">
                <a:ln>
                  <a:noFill/>
                </a:ln>
                <a:solidFill>
                  <a:srgbClr val="000080"/>
                </a:solidFill>
                <a:effectLst/>
                <a:latin typeface="Helvetica" pitchFamily="2" charset="0"/>
              </a:rPr>
              <a:t>Rochester Nordic Ski Team Pants</a:t>
            </a:r>
            <a:endParaRPr lang="en-US" dirty="0"/>
          </a:p>
        </p:txBody>
      </p:sp>
    </p:spTree>
    <p:extLst>
      <p:ext uri="{BB962C8B-B14F-4D97-AF65-F5344CB8AC3E}">
        <p14:creationId xmlns:p14="http://schemas.microsoft.com/office/powerpoint/2010/main" val="2887977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D7F77A3C-08B1-2944-A3AB-D639BE5FD281}" vid="{C3800E7C-269F-A344-8D79-A872AF43EE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1424</TotalTime>
  <Words>887</Words>
  <Application>Microsoft Macintosh PowerPoint</Application>
  <PresentationFormat>Widescreen</PresentationFormat>
  <Paragraphs>160</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Narrow</vt:lpstr>
      <vt:lpstr>ArialMT</vt:lpstr>
      <vt:lpstr>Calibri</vt:lpstr>
      <vt:lpstr>Calibri Light</vt:lpstr>
      <vt:lpstr>Helvetica</vt:lpstr>
      <vt:lpstr>Wingdings</vt:lpstr>
      <vt:lpstr>Wingdings 2</vt:lpstr>
      <vt:lpstr>Office Theme</vt:lpstr>
      <vt:lpstr>PowerPoint Presentation</vt:lpstr>
      <vt:lpstr>PowerPoint Presentation</vt:lpstr>
      <vt:lpstr>Volunteer Coaching Staff: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19</cp:revision>
  <dcterms:created xsi:type="dcterms:W3CDTF">2022-11-13T13:44:01Z</dcterms:created>
  <dcterms:modified xsi:type="dcterms:W3CDTF">2023-11-13T16:47:36Z</dcterms:modified>
</cp:coreProperties>
</file>